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87" r:id="rId4"/>
    <p:sldId id="265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B3B0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674"/>
  </p:normalViewPr>
  <p:slideViewPr>
    <p:cSldViewPr>
      <p:cViewPr varScale="1">
        <p:scale>
          <a:sx n="117" d="100"/>
          <a:sy n="117" d="100"/>
        </p:scale>
        <p:origin x="194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D8E12-1956-4C44-BC32-E21F7F01943A}" type="datetimeFigureOut">
              <a:rPr lang="pt-BR" smtClean="0"/>
              <a:t>08/12/2019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D9434D-21EA-42B4-A3F6-3A24C36E16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8497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D8E12-1956-4C44-BC32-E21F7F01943A}" type="datetimeFigureOut">
              <a:rPr lang="pt-BR" smtClean="0"/>
              <a:t>08/12/2019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D9434D-21EA-42B4-A3F6-3A24C36E16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0735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D8E12-1956-4C44-BC32-E21F7F01943A}" type="datetimeFigureOut">
              <a:rPr lang="pt-BR" smtClean="0"/>
              <a:t>08/12/2019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D9434D-21EA-42B4-A3F6-3A24C36E16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2147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D8E12-1956-4C44-BC32-E21F7F01943A}" type="datetimeFigureOut">
              <a:rPr lang="pt-BR" smtClean="0"/>
              <a:t>08/12/2019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D9434D-21EA-42B4-A3F6-3A24C36E16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75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D8E12-1956-4C44-BC32-E21F7F01943A}" type="datetimeFigureOut">
              <a:rPr lang="pt-BR" smtClean="0"/>
              <a:t>08/12/2019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D9434D-21EA-42B4-A3F6-3A24C36E16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3003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D8E12-1956-4C44-BC32-E21F7F01943A}" type="datetimeFigureOut">
              <a:rPr lang="pt-BR" smtClean="0"/>
              <a:t>08/12/2019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D9434D-21EA-42B4-A3F6-3A24C36E16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7659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D8E12-1956-4C44-BC32-E21F7F01943A}" type="datetimeFigureOut">
              <a:rPr lang="pt-BR" smtClean="0"/>
              <a:t>08/12/2019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D9434D-21EA-42B4-A3F6-3A24C36E16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445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D8E12-1956-4C44-BC32-E21F7F01943A}" type="datetimeFigureOut">
              <a:rPr lang="pt-BR" smtClean="0"/>
              <a:t>08/12/2019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D9434D-21EA-42B4-A3F6-3A24C36E16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7531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D8E12-1956-4C44-BC32-E21F7F01943A}" type="datetimeFigureOut">
              <a:rPr lang="pt-BR" smtClean="0"/>
              <a:t>08/12/2019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D9434D-21EA-42B4-A3F6-3A24C36E16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7643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D8E12-1956-4C44-BC32-E21F7F01943A}" type="datetimeFigureOut">
              <a:rPr lang="pt-BR" smtClean="0"/>
              <a:t>08/12/2019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D9434D-21EA-42B4-A3F6-3A24C36E16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7599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DD8E12-1956-4C44-BC32-E21F7F01943A}" type="datetimeFigureOut">
              <a:rPr lang="pt-BR" smtClean="0"/>
              <a:t>08/12/2019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D9434D-21EA-42B4-A3F6-3A24C36E16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3333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0397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http://www.planalto.gov.br/ccivil_03/_ato2019-2022/2019/Decreto/D10139.htm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planalto.gov.br/ccivil_03/_ato2019-2022/2019/Decreto/D10135.htm" TargetMode="External"/><Relationship Id="rId5" Type="http://schemas.openxmlformats.org/officeDocument/2006/relationships/hyperlink" Target="http://www.planalto.gov.br/ccivil_03/_ato2019-2022/2019/decreto/D10117.htm" TargetMode="External"/><Relationship Id="rId4" Type="http://schemas.openxmlformats.org/officeDocument/2006/relationships/hyperlink" Target="http://www.planalto.gov.br/ccivil_03/_ato2019-2022/2019/decreto/D10116.ht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2.aneel.gov.br/cedoc/ren2019861.pdf" TargetMode="External"/><Relationship Id="rId5" Type="http://schemas.openxmlformats.org/officeDocument/2006/relationships/hyperlink" Target="http://www.in.gov.br/web/dou/-/portaria-n-419-de-20-de-novembro-de-2019-228863910" TargetMode="External"/><Relationship Id="rId4" Type="http://schemas.openxmlformats.org/officeDocument/2006/relationships/hyperlink" Target="http://www.planalto.gov.br/ccivil_03/_ato2019-2022/2019/Msg/VET/VET-620.ht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4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riângulo isósceles 11">
            <a:extLst>
              <a:ext uri="{FF2B5EF4-FFF2-40B4-BE49-F238E27FC236}">
                <a16:creationId xmlns:a16="http://schemas.microsoft.com/office/drawing/2014/main" id="{6197DC3D-6689-C64F-A458-C37299D169CD}"/>
              </a:ext>
            </a:extLst>
          </p:cNvPr>
          <p:cNvSpPr/>
          <p:nvPr/>
        </p:nvSpPr>
        <p:spPr>
          <a:xfrm rot="16200000">
            <a:off x="-1100714" y="-3179367"/>
            <a:ext cx="10398811" cy="12814345"/>
          </a:xfrm>
          <a:prstGeom prst="triangle">
            <a:avLst>
              <a:gd name="adj" fmla="val 0"/>
            </a:avLst>
          </a:prstGeom>
          <a:solidFill>
            <a:srgbClr val="002060">
              <a:alpha val="60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1" dirty="0"/>
          </a:p>
        </p:txBody>
      </p:sp>
      <p:sp>
        <p:nvSpPr>
          <p:cNvPr id="9" name="Título 10">
            <a:extLst>
              <a:ext uri="{FF2B5EF4-FFF2-40B4-BE49-F238E27FC236}">
                <a16:creationId xmlns:a16="http://schemas.microsoft.com/office/drawing/2014/main" id="{F4D2D280-622F-DE47-AB67-92EDD1FCDB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23928" y="4581128"/>
            <a:ext cx="5214351" cy="1445096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Informativo Regulatório</a:t>
            </a:r>
            <a:br>
              <a:rPr lang="pt-BR" sz="36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pt-BR" sz="36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novembro/2019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A73EE63-08EE-3749-A3E9-920BDB37DB93}"/>
              </a:ext>
            </a:extLst>
          </p:cNvPr>
          <p:cNvSpPr txBox="1"/>
          <p:nvPr/>
        </p:nvSpPr>
        <p:spPr>
          <a:xfrm>
            <a:off x="4014250" y="6258802"/>
            <a:ext cx="5022246" cy="338550"/>
          </a:xfrm>
          <a:prstGeom prst="rect">
            <a:avLst/>
          </a:prstGeom>
          <a:noFill/>
        </p:spPr>
        <p:txBody>
          <a:bodyPr wrap="square" lIns="91437" tIns="45718" rIns="91437" bIns="45718" rtlCol="0">
            <a:spAutoFit/>
          </a:bodyPr>
          <a:lstStyle/>
          <a:p>
            <a:pPr algn="ctr"/>
            <a:r>
              <a:rPr lang="pt-BR" sz="16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08 de dezembro de 2019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7380312" y="1556792"/>
            <a:ext cx="13681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Georgia" panose="02040502050405020303" pitchFamily="18" charset="0"/>
              </a:rPr>
              <a:t>Martiniano</a:t>
            </a:r>
          </a:p>
          <a:p>
            <a:r>
              <a:rPr lang="pt-BR" sz="800" dirty="0">
                <a:solidFill>
                  <a:schemeClr val="bg1"/>
                </a:solidFill>
                <a:latin typeface="Georgia" panose="02040502050405020303" pitchFamily="18" charset="0"/>
              </a:rPr>
              <a:t>Sociedade de Advogados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7380312" y="134076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Georgia" panose="02040502050405020303" pitchFamily="18" charset="0"/>
              </a:rPr>
              <a:t>Tomanik</a:t>
            </a:r>
            <a:endParaRPr lang="pt-BR" sz="8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392769"/>
            <a:ext cx="722708" cy="634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7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Irla\Desktop\TRABALHOS HUGO 2018\BRAIN\07 - 06 abr 18 - Papelaria - Tomanik Martiniano\fundo-ppt_2.png">
            <a:extLst>
              <a:ext uri="{FF2B5EF4-FFF2-40B4-BE49-F238E27FC236}">
                <a16:creationId xmlns:a16="http://schemas.microsoft.com/office/drawing/2014/main" id="{19E175CB-4CEE-614B-AE84-EE92D97E2F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1334" y="-1"/>
            <a:ext cx="10215333" cy="686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Irla\Desktop\TRABALHOS HUGO 2018\BRAIN\07 - 06 abr 18 - Papelaria - Tomanik Martiniano\logo-Tomanik-Martinian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37312"/>
            <a:ext cx="1160059" cy="40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C7AD79E9-E5C4-6F42-9F63-0832BC6A2AFC}"/>
              </a:ext>
            </a:extLst>
          </p:cNvPr>
          <p:cNvSpPr/>
          <p:nvPr/>
        </p:nvSpPr>
        <p:spPr>
          <a:xfrm>
            <a:off x="2339752" y="-27384"/>
            <a:ext cx="6772510" cy="70788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pt-BR" sz="4000" cap="none" spc="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Principais </a:t>
            </a:r>
            <a:r>
              <a:rPr lang="pt-BR" sz="40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publicações</a:t>
            </a:r>
            <a:endParaRPr lang="pt-BR" sz="4000" cap="none" spc="0" dirty="0">
              <a:ln w="10541" cmpd="sng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3AB8C5A-C334-874C-9417-C4E043E10ABE}"/>
              </a:ext>
            </a:extLst>
          </p:cNvPr>
          <p:cNvSpPr txBox="1"/>
          <p:nvPr/>
        </p:nvSpPr>
        <p:spPr>
          <a:xfrm>
            <a:off x="179512" y="764704"/>
            <a:ext cx="8640959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solidFill>
                  <a:srgbClr val="002060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O escritório Tomanik Martiniano informa as publicações a seguir:</a:t>
            </a:r>
          </a:p>
          <a:p>
            <a:pPr algn="just"/>
            <a:endParaRPr lang="pt-BR" b="1" dirty="0">
              <a:solidFill>
                <a:srgbClr val="002060"/>
              </a:solidFill>
              <a:latin typeface="Cambria" panose="02040503050406030204" pitchFamily="18" charset="0"/>
              <a:ea typeface="Cambria Math" panose="02040503050406030204" pitchFamily="18" charset="0"/>
            </a:endParaRPr>
          </a:p>
          <a:p>
            <a:pPr marL="285750" lvl="0" indent="-285750" algn="just">
              <a:buFont typeface="Wingdings" pitchFamily="2" charset="2"/>
              <a:buChar char="v"/>
            </a:pPr>
            <a:r>
              <a:rPr lang="pt-BR" u="sng" dirty="0">
                <a:solidFill>
                  <a:srgbClr val="002060"/>
                </a:solidFill>
                <a:latin typeface="Cambria" panose="020405030504060302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Decreto nº 10.116/2019</a:t>
            </a:r>
            <a:r>
              <a:rPr lang="pt-BR" dirty="0">
                <a:solidFill>
                  <a:srgbClr val="002060"/>
                </a:solidFill>
                <a:latin typeface="Cambria" panose="02040503050406030204" pitchFamily="18" charset="0"/>
              </a:rPr>
              <a:t>, dispõe sobre a qualificação de empreendimentos públicos federais dos setores de energia e de mineração no âmbito do Programa de Parcerias de Investimentos.</a:t>
            </a:r>
          </a:p>
          <a:p>
            <a:pPr marL="285750" indent="-285750" algn="just">
              <a:buFont typeface="Wingdings" pitchFamily="2" charset="2"/>
              <a:buChar char="v"/>
            </a:pPr>
            <a:endParaRPr lang="pt-BR" sz="26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285750" lvl="0" indent="-285750" algn="just">
              <a:buFont typeface="Wingdings" pitchFamily="2" charset="2"/>
              <a:buChar char="v"/>
            </a:pPr>
            <a:r>
              <a:rPr lang="pt-BR" u="sng" dirty="0">
                <a:solidFill>
                  <a:srgbClr val="002060"/>
                </a:solidFill>
                <a:latin typeface="Cambria" panose="020405030504060302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Decreto nº 10.117/2019</a:t>
            </a:r>
            <a:r>
              <a:rPr lang="pt-BR" dirty="0">
                <a:solidFill>
                  <a:srgbClr val="002060"/>
                </a:solidFill>
                <a:latin typeface="Cambria" panose="02040503050406030204" pitchFamily="18" charset="0"/>
              </a:rPr>
              <a:t>, dispõe sobre a qualificação de projetos para ampliação da capacidade de recuperação energética de resíduos sólidos urbanos no âmbito do Programa de Parcerias de Investimentos.</a:t>
            </a:r>
          </a:p>
          <a:p>
            <a:pPr marL="285750" indent="-285750" algn="just">
              <a:buFont typeface="Wingdings" pitchFamily="2" charset="2"/>
              <a:buChar char="v"/>
            </a:pPr>
            <a:endParaRPr lang="pt-BR" sz="26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285750" lvl="0" indent="-285750" algn="just">
              <a:buFont typeface="Wingdings" pitchFamily="2" charset="2"/>
              <a:buChar char="v"/>
            </a:pPr>
            <a:r>
              <a:rPr lang="pt-BR" u="sng" dirty="0">
                <a:solidFill>
                  <a:srgbClr val="002060"/>
                </a:solidFill>
                <a:latin typeface="Cambria" panose="020405030504060302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Decreto nº 10.135/2019</a:t>
            </a:r>
            <a:r>
              <a:rPr lang="pt-BR" dirty="0">
                <a:solidFill>
                  <a:srgbClr val="002060"/>
                </a:solidFill>
                <a:latin typeface="Cambria" panose="02040503050406030204" pitchFamily="18" charset="0"/>
              </a:rPr>
              <a:t>, altera o Decreto nº 9.271, de 25 de janeiro de 2018, que regulamenta a outorga de contrato de concessão no setor elétrico associada à privatização de titular de concessão de serviço público de geração de energia elétrica.</a:t>
            </a:r>
            <a:r>
              <a:rPr lang="pt-BR" i="1" dirty="0">
                <a:solidFill>
                  <a:srgbClr val="002060"/>
                </a:solidFill>
                <a:latin typeface="Cambria" panose="02040503050406030204" pitchFamily="18" charset="0"/>
              </a:rPr>
              <a:t> </a:t>
            </a:r>
            <a:endParaRPr lang="pt-BR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algn="just"/>
            <a:endParaRPr lang="pt-BR" b="1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BFB36BC-E76F-0E41-A927-43D5698CCE10}"/>
              </a:ext>
            </a:extLst>
          </p:cNvPr>
          <p:cNvSpPr txBox="1"/>
          <p:nvPr/>
        </p:nvSpPr>
        <p:spPr>
          <a:xfrm>
            <a:off x="177213" y="4780890"/>
            <a:ext cx="813690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endParaRPr lang="pt-BR" sz="26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285750" lvl="0" indent="-285750" algn="just">
              <a:buFont typeface="Wingdings" pitchFamily="2" charset="2"/>
              <a:buChar char="v"/>
            </a:pPr>
            <a:r>
              <a:rPr lang="pt-BR" u="sng" dirty="0">
                <a:solidFill>
                  <a:srgbClr val="002060"/>
                </a:solidFill>
                <a:latin typeface="Cambria" panose="020405030504060302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Decreto nº 10.139/2019</a:t>
            </a:r>
            <a:r>
              <a:rPr lang="pt-BR" dirty="0">
                <a:solidFill>
                  <a:srgbClr val="002060"/>
                </a:solidFill>
                <a:latin typeface="Cambria" panose="02040503050406030204" pitchFamily="18" charset="0"/>
              </a:rPr>
              <a:t>, dispõe sobre a revisão e a consolidação dos atos normativos inferiores a decreto.</a:t>
            </a:r>
          </a:p>
          <a:p>
            <a:pPr algn="just"/>
            <a:r>
              <a:rPr lang="pt-BR" i="1" dirty="0">
                <a:solidFill>
                  <a:srgbClr val="002060"/>
                </a:solidFill>
                <a:latin typeface="Cambria" panose="02040503050406030204" pitchFamily="18" charset="0"/>
              </a:rPr>
              <a:t> </a:t>
            </a:r>
            <a:endParaRPr lang="pt-BR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algn="just"/>
            <a:endParaRPr lang="pt-BR" b="1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25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Irla\Desktop\TRABALHOS HUGO 2018\BRAIN\07 - 06 abr 18 - Papelaria - Tomanik Martiniano\fundo-ppt_2.png">
            <a:extLst>
              <a:ext uri="{FF2B5EF4-FFF2-40B4-BE49-F238E27FC236}">
                <a16:creationId xmlns:a16="http://schemas.microsoft.com/office/drawing/2014/main" id="{19E175CB-4CEE-614B-AE84-EE92D97E2F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1334" y="-1"/>
            <a:ext cx="10215333" cy="686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Irla\Desktop\TRABALHOS HUGO 2018\BRAIN\07 - 06 abr 18 - Papelaria - Tomanik Martiniano\logo-Tomanik-Martinian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37312"/>
            <a:ext cx="1160059" cy="40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C7AD79E9-E5C4-6F42-9F63-0832BC6A2AFC}"/>
              </a:ext>
            </a:extLst>
          </p:cNvPr>
          <p:cNvSpPr/>
          <p:nvPr/>
        </p:nvSpPr>
        <p:spPr>
          <a:xfrm>
            <a:off x="2339752" y="-27384"/>
            <a:ext cx="6772510" cy="70788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pt-BR" sz="4000" cap="none" spc="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Principais </a:t>
            </a:r>
            <a:r>
              <a:rPr lang="pt-BR" sz="4000" dirty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publicações</a:t>
            </a:r>
            <a:endParaRPr lang="pt-BR" sz="4000" cap="none" spc="0" dirty="0">
              <a:ln w="10541" cmpd="sng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3AB8C5A-C334-874C-9417-C4E043E10ABE}"/>
              </a:ext>
            </a:extLst>
          </p:cNvPr>
          <p:cNvSpPr txBox="1"/>
          <p:nvPr/>
        </p:nvSpPr>
        <p:spPr>
          <a:xfrm>
            <a:off x="179511" y="764704"/>
            <a:ext cx="8720899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solidFill>
                  <a:srgbClr val="002060"/>
                </a:solidFill>
                <a:latin typeface="Cambria" panose="02040503050406030204" pitchFamily="18" charset="0"/>
                <a:ea typeface="Cambria Math" panose="02040503050406030204" pitchFamily="18" charset="0"/>
              </a:rPr>
              <a:t>O escritório Tomanik Martiniano informa as publicações a seguir:</a:t>
            </a:r>
          </a:p>
          <a:p>
            <a:pPr algn="just"/>
            <a:r>
              <a:rPr lang="pt-BR" i="1" dirty="0">
                <a:solidFill>
                  <a:srgbClr val="002060"/>
                </a:solidFill>
                <a:latin typeface="Cambria" panose="02040503050406030204" pitchFamily="18" charset="0"/>
              </a:rPr>
              <a:t> </a:t>
            </a:r>
            <a:endParaRPr lang="pt-BR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285750" lvl="0" indent="-285750" algn="just">
              <a:buFont typeface="Wingdings" pitchFamily="2" charset="2"/>
              <a:buChar char="v"/>
            </a:pPr>
            <a:r>
              <a:rPr lang="pt-BR" u="sng" dirty="0">
                <a:solidFill>
                  <a:srgbClr val="002060"/>
                </a:solidFill>
                <a:latin typeface="Cambria" panose="020405030504060302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Mensagem nº 620/2019</a:t>
            </a:r>
            <a:r>
              <a:rPr lang="pt-BR" dirty="0">
                <a:solidFill>
                  <a:srgbClr val="002060"/>
                </a:solidFill>
                <a:latin typeface="Cambria" panose="02040503050406030204" pitchFamily="18" charset="0"/>
              </a:rPr>
              <a:t>, dispõe sobre o veto presidencial para a isenção do imposto sobre importação para diversos equipamentos e componentes de geração elétrica de fonte solar.</a:t>
            </a:r>
          </a:p>
          <a:p>
            <a:pPr marL="285750" indent="-285750" algn="just">
              <a:buFont typeface="Wingdings" pitchFamily="2" charset="2"/>
              <a:buChar char="v"/>
            </a:pPr>
            <a:endParaRPr lang="pt-BR" sz="26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285750" lvl="0" indent="-285750" algn="just">
              <a:buFont typeface="Wingdings" pitchFamily="2" charset="2"/>
              <a:buChar char="v"/>
            </a:pPr>
            <a:r>
              <a:rPr lang="pt-BR" u="sng" dirty="0">
                <a:solidFill>
                  <a:srgbClr val="002060"/>
                </a:solidFill>
                <a:latin typeface="Cambria" panose="020405030504060302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Portaria MME nº 419/2019</a:t>
            </a:r>
            <a:r>
              <a:rPr lang="pt-BR" dirty="0">
                <a:solidFill>
                  <a:srgbClr val="002060"/>
                </a:solidFill>
                <a:latin typeface="Cambria" panose="02040503050406030204" pitchFamily="18" charset="0"/>
              </a:rPr>
              <a:t>, que trata dos Créditos de </a:t>
            </a:r>
            <a:r>
              <a:rPr lang="pt-BR" dirty="0" err="1">
                <a:solidFill>
                  <a:srgbClr val="002060"/>
                </a:solidFill>
                <a:latin typeface="Cambria" panose="02040503050406030204" pitchFamily="18" charset="0"/>
              </a:rPr>
              <a:t>Descarbonização</a:t>
            </a:r>
            <a:r>
              <a:rPr lang="pt-BR" dirty="0">
                <a:solidFill>
                  <a:srgbClr val="002060"/>
                </a:solidFill>
                <a:latin typeface="Cambria" panose="02040503050406030204" pitchFamily="18" charset="0"/>
              </a:rPr>
              <a:t> - (</a:t>
            </a:r>
            <a:r>
              <a:rPr lang="pt-BR" dirty="0" err="1">
                <a:solidFill>
                  <a:srgbClr val="002060"/>
                </a:solidFill>
                <a:latin typeface="Cambria" panose="02040503050406030204" pitchFamily="18" charset="0"/>
              </a:rPr>
              <a:t>CBIOs</a:t>
            </a:r>
            <a:r>
              <a:rPr lang="pt-BR" dirty="0">
                <a:solidFill>
                  <a:srgbClr val="002060"/>
                </a:solidFill>
                <a:latin typeface="Cambria" panose="02040503050406030204" pitchFamily="18" charset="0"/>
              </a:rPr>
              <a:t>), criado pela Política Nacional de Biocombustíveis - (</a:t>
            </a:r>
            <a:r>
              <a:rPr lang="pt-BR" dirty="0" err="1">
                <a:solidFill>
                  <a:srgbClr val="002060"/>
                </a:solidFill>
                <a:latin typeface="Cambria" panose="02040503050406030204" pitchFamily="18" charset="0"/>
              </a:rPr>
              <a:t>RenovaBio</a:t>
            </a:r>
            <a:r>
              <a:rPr lang="pt-BR" dirty="0">
                <a:solidFill>
                  <a:srgbClr val="002060"/>
                </a:solidFill>
                <a:latin typeface="Cambria" panose="02040503050406030204" pitchFamily="18" charset="0"/>
              </a:rPr>
              <a:t>).</a:t>
            </a:r>
          </a:p>
          <a:p>
            <a:pPr marL="285750" indent="-285750" algn="just">
              <a:buFont typeface="Wingdings" pitchFamily="2" charset="2"/>
              <a:buChar char="v"/>
            </a:pPr>
            <a:endParaRPr lang="pt-BR" sz="26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285750" lvl="0" indent="-285750" algn="just">
              <a:buFont typeface="Wingdings" pitchFamily="2" charset="2"/>
              <a:buChar char="v"/>
            </a:pPr>
            <a:r>
              <a:rPr lang="pt-BR" u="sng" dirty="0">
                <a:solidFill>
                  <a:srgbClr val="002060"/>
                </a:solidFill>
                <a:latin typeface="Cambria" panose="020405030504060302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Resolução Normativa ANEEL nº 861/2019</a:t>
            </a:r>
            <a:r>
              <a:rPr lang="pt-BR" dirty="0">
                <a:solidFill>
                  <a:srgbClr val="002060"/>
                </a:solidFill>
                <a:latin typeface="Cambria" panose="02040503050406030204" pitchFamily="18" charset="0"/>
              </a:rPr>
              <a:t>, dispõe sobre a definição da Base de Dados das Instalações de Transmissão de energia elétrica e dá outras providências.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B1BD9DF1-867B-8147-AA50-B50270FE849B}"/>
              </a:ext>
            </a:extLst>
          </p:cNvPr>
          <p:cNvSpPr txBox="1"/>
          <p:nvPr/>
        </p:nvSpPr>
        <p:spPr>
          <a:xfrm>
            <a:off x="255485" y="4471952"/>
            <a:ext cx="84209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solidFill>
                  <a:srgbClr val="002060"/>
                </a:solidFill>
                <a:latin typeface="Cambria" panose="02040503050406030204" pitchFamily="18" charset="0"/>
              </a:rPr>
              <a:t>A Área de Energia do TOMASA permanece à disposição para auxiliar as empresas e associações de classe que queiram mais informações sobre os assuntos aqui abordados.</a:t>
            </a:r>
            <a:endParaRPr lang="pt-BR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algn="just"/>
            <a:r>
              <a:rPr lang="pt-BR" i="1" dirty="0">
                <a:solidFill>
                  <a:srgbClr val="002060"/>
                </a:solidFill>
                <a:latin typeface="Cambria" panose="02040503050406030204" pitchFamily="18" charset="0"/>
              </a:rPr>
              <a:t> </a:t>
            </a:r>
            <a:endParaRPr lang="pt-BR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algn="just"/>
            <a:endParaRPr lang="pt-BR" b="1" dirty="0">
              <a:solidFill>
                <a:srgbClr val="00206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475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Irla\Desktop\TRABALHOS HUGO 2018\BRAIN\07 - 06 abr 18 - Papelaria - Tomanik Martiniano\fundo-ppt_2.png">
            <a:extLst>
              <a:ext uri="{FF2B5EF4-FFF2-40B4-BE49-F238E27FC236}">
                <a16:creationId xmlns:a16="http://schemas.microsoft.com/office/drawing/2014/main" id="{19E175CB-4CEE-614B-AE84-EE92D97E2F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1334" y="-1"/>
            <a:ext cx="10215333" cy="686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tângulo 10"/>
          <p:cNvSpPr/>
          <p:nvPr/>
        </p:nvSpPr>
        <p:spPr>
          <a:xfrm>
            <a:off x="2483768" y="2609036"/>
            <a:ext cx="424847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6600" b="1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Obrigado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6378556" y="135634"/>
            <a:ext cx="2771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1000" dirty="0">
                <a:latin typeface="Georgia" panose="02040502050405020303" pitchFamily="18" charset="0"/>
              </a:rPr>
              <a:t>Avenida Paulista 37  4ª Andar  conj. 41 </a:t>
            </a:r>
          </a:p>
          <a:p>
            <a:pPr algn="r"/>
            <a:r>
              <a:rPr lang="pt-BR" sz="1000" dirty="0">
                <a:latin typeface="Georgia" panose="02040502050405020303" pitchFamily="18" charset="0"/>
              </a:rPr>
              <a:t>HQ Parque Cultural Paulista – Bela Vista</a:t>
            </a:r>
          </a:p>
          <a:p>
            <a:pPr algn="r"/>
            <a:r>
              <a:rPr lang="pt-BR" sz="1000" dirty="0">
                <a:latin typeface="Georgia" panose="02040502050405020303" pitchFamily="18" charset="0"/>
              </a:rPr>
              <a:t>CEP 01311-902 - São Paulo/SP – Brasil</a:t>
            </a:r>
          </a:p>
          <a:p>
            <a:pPr algn="r"/>
            <a:r>
              <a:rPr lang="pt-BR" sz="1000" dirty="0">
                <a:latin typeface="Georgia" panose="02040502050405020303" pitchFamily="18" charset="0"/>
              </a:rPr>
              <a:t>Tel.: +55 11 2246 2743 </a:t>
            </a:r>
          </a:p>
          <a:p>
            <a:pPr algn="r"/>
            <a:r>
              <a:rPr lang="pt-BR" sz="1000" dirty="0">
                <a:latin typeface="Georgia" panose="02040502050405020303" pitchFamily="18" charset="0"/>
              </a:rPr>
              <a:t>Fax: +55 11 2246 2799</a:t>
            </a:r>
          </a:p>
          <a:p>
            <a:pPr algn="r"/>
            <a:r>
              <a:rPr lang="pt-BR" sz="1000" dirty="0">
                <a:latin typeface="Georgia" panose="02040502050405020303" pitchFamily="18" charset="0"/>
              </a:rPr>
              <a:t>www.tomanikpompeu.adv.br</a:t>
            </a:r>
            <a:endParaRPr lang="pt-BR" sz="1400" b="1" dirty="0">
              <a:latin typeface="Georgia" panose="02040502050405020303" pitchFamily="18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4FE8DE86-D3CE-E94C-B1C8-753C1DB599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180" y="-99392"/>
            <a:ext cx="3588060" cy="143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95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</TotalTime>
  <Words>229</Words>
  <Application>Microsoft Macintosh PowerPoint</Application>
  <PresentationFormat>Apresentação na tela 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Cambria</vt:lpstr>
      <vt:lpstr>Cambria Math</vt:lpstr>
      <vt:lpstr>Georgia</vt:lpstr>
      <vt:lpstr>Wingdings</vt:lpstr>
      <vt:lpstr>Office Theme</vt:lpstr>
      <vt:lpstr>Informativo Regulatório novembro/2019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Irla Barbosa</dc:creator>
  <cp:lastModifiedBy>Urias Martiniano</cp:lastModifiedBy>
  <cp:revision>99</cp:revision>
  <cp:lastPrinted>2019-12-08T04:12:39Z</cp:lastPrinted>
  <dcterms:created xsi:type="dcterms:W3CDTF">2018-04-30T20:54:46Z</dcterms:created>
  <dcterms:modified xsi:type="dcterms:W3CDTF">2019-12-08T04:12:40Z</dcterms:modified>
</cp:coreProperties>
</file>