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64" r:id="rId3"/>
    <p:sldId id="260" r:id="rId4"/>
    <p:sldId id="348" r:id="rId5"/>
    <p:sldId id="328" r:id="rId6"/>
    <p:sldId id="349" r:id="rId7"/>
    <p:sldId id="350" r:id="rId8"/>
    <p:sldId id="269" r:id="rId9"/>
    <p:sldId id="351" r:id="rId10"/>
    <p:sldId id="352" r:id="rId11"/>
    <p:sldId id="353" r:id="rId12"/>
    <p:sldId id="330" r:id="rId13"/>
    <p:sldId id="354" r:id="rId14"/>
    <p:sldId id="334" r:id="rId15"/>
    <p:sldId id="356" r:id="rId16"/>
    <p:sldId id="357" r:id="rId17"/>
    <p:sldId id="358" r:id="rId18"/>
    <p:sldId id="337" r:id="rId19"/>
    <p:sldId id="345" r:id="rId20"/>
    <p:sldId id="355" r:id="rId21"/>
    <p:sldId id="265" r:id="rId2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060"/>
    <a:srgbClr val="B3B0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Estilo Médio 1 - Ênfas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Estilo Claro 2 - Ênfase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C2FFA5D-87B4-456A-9821-1D502468CF0F}" styleName="Estilo com Tema 1 - Ênfas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854"/>
    <p:restoredTop sz="94807"/>
  </p:normalViewPr>
  <p:slideViewPr>
    <p:cSldViewPr>
      <p:cViewPr>
        <p:scale>
          <a:sx n="85" d="100"/>
          <a:sy n="85" d="100"/>
        </p:scale>
        <p:origin x="2864" y="8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BF8C3F-232E-CA46-8E3E-C1B0EF40E449}" type="datetimeFigureOut">
              <a:rPr lang="pt-BR" smtClean="0"/>
              <a:t>19/05/2020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1C28A2-C3BF-3840-ACA4-4444C9F9B5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036924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D8E12-1956-4C44-BC32-E21F7F01943A}" type="datetimeFigureOut">
              <a:rPr lang="pt-BR" smtClean="0"/>
              <a:t>19/05/2020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AD9434D-21EA-42B4-A3F6-3A24C36E166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48497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D8E12-1956-4C44-BC32-E21F7F01943A}" type="datetimeFigureOut">
              <a:rPr lang="pt-BR" smtClean="0"/>
              <a:t>19/05/2020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AD9434D-21EA-42B4-A3F6-3A24C36E166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30735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D8E12-1956-4C44-BC32-E21F7F01943A}" type="datetimeFigureOut">
              <a:rPr lang="pt-BR" smtClean="0"/>
              <a:t>19/05/2020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AD9434D-21EA-42B4-A3F6-3A24C36E166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12147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D8E12-1956-4C44-BC32-E21F7F01943A}" type="datetimeFigureOut">
              <a:rPr lang="pt-BR" smtClean="0"/>
              <a:t>19/05/2020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AD9434D-21EA-42B4-A3F6-3A24C36E166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0753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D8E12-1956-4C44-BC32-E21F7F01943A}" type="datetimeFigureOut">
              <a:rPr lang="pt-BR" smtClean="0"/>
              <a:t>19/05/2020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AD9434D-21EA-42B4-A3F6-3A24C36E166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13003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D8E12-1956-4C44-BC32-E21F7F01943A}" type="datetimeFigureOut">
              <a:rPr lang="pt-BR" smtClean="0"/>
              <a:t>19/05/2020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AD9434D-21EA-42B4-A3F6-3A24C36E166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17659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D8E12-1956-4C44-BC32-E21F7F01943A}" type="datetimeFigureOut">
              <a:rPr lang="pt-BR" smtClean="0"/>
              <a:t>19/05/2020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AD9434D-21EA-42B4-A3F6-3A24C36E166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23445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D8E12-1956-4C44-BC32-E21F7F01943A}" type="datetimeFigureOut">
              <a:rPr lang="pt-BR" smtClean="0"/>
              <a:t>19/05/2020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AD9434D-21EA-42B4-A3F6-3A24C36E166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7531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D8E12-1956-4C44-BC32-E21F7F01943A}" type="datetimeFigureOut">
              <a:rPr lang="pt-BR" smtClean="0"/>
              <a:t>19/05/2020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AD9434D-21EA-42B4-A3F6-3A24C36E166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27643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D8E12-1956-4C44-BC32-E21F7F01943A}" type="datetimeFigureOut">
              <a:rPr lang="pt-BR" smtClean="0"/>
              <a:t>19/05/2020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AD9434D-21EA-42B4-A3F6-3A24C36E166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7599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D8E12-1956-4C44-BC32-E21F7F01943A}" type="datetimeFigureOut">
              <a:rPr lang="pt-BR" smtClean="0"/>
              <a:t>19/05/2020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AD9434D-21EA-42B4-A3F6-3A24C36E166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93333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80397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4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riângulo isósceles 11">
            <a:extLst>
              <a:ext uri="{FF2B5EF4-FFF2-40B4-BE49-F238E27FC236}">
                <a16:creationId xmlns:a16="http://schemas.microsoft.com/office/drawing/2014/main" id="{6197DC3D-6689-C64F-A458-C37299D169CD}"/>
              </a:ext>
            </a:extLst>
          </p:cNvPr>
          <p:cNvSpPr/>
          <p:nvPr/>
        </p:nvSpPr>
        <p:spPr>
          <a:xfrm rot="16200000">
            <a:off x="-1100714" y="-3179367"/>
            <a:ext cx="10398811" cy="12814345"/>
          </a:xfrm>
          <a:prstGeom prst="triangle">
            <a:avLst>
              <a:gd name="adj" fmla="val 0"/>
            </a:avLst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351" dirty="0"/>
          </a:p>
        </p:txBody>
      </p:sp>
      <p:sp>
        <p:nvSpPr>
          <p:cNvPr id="9" name="Título 10">
            <a:extLst>
              <a:ext uri="{FF2B5EF4-FFF2-40B4-BE49-F238E27FC236}">
                <a16:creationId xmlns:a16="http://schemas.microsoft.com/office/drawing/2014/main" id="{F4D2D280-622F-DE47-AB67-92EDD1FCDB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92369" y="3068960"/>
            <a:ext cx="5676175" cy="1445096"/>
          </a:xfrm>
        </p:spPr>
        <p:txBody>
          <a:bodyPr>
            <a:noAutofit/>
          </a:bodyPr>
          <a:lstStyle/>
          <a:p>
            <a:r>
              <a:rPr lang="pt-BR" sz="3300" b="1" dirty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Decreto nº 10.350/2020</a:t>
            </a:r>
            <a:br>
              <a:rPr lang="pt-BR" sz="3300" b="1" dirty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pt-BR" sz="3300" b="1" dirty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Conta-COVID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AA73EE63-08EE-3749-A3E9-920BDB37DB93}"/>
              </a:ext>
            </a:extLst>
          </p:cNvPr>
          <p:cNvSpPr txBox="1"/>
          <p:nvPr/>
        </p:nvSpPr>
        <p:spPr>
          <a:xfrm>
            <a:off x="3789068" y="4962658"/>
            <a:ext cx="5454294" cy="338550"/>
          </a:xfrm>
          <a:prstGeom prst="rect">
            <a:avLst/>
          </a:prstGeom>
          <a:noFill/>
        </p:spPr>
        <p:txBody>
          <a:bodyPr wrap="square" lIns="91437" tIns="45718" rIns="91437" bIns="45718" rtlCol="0">
            <a:spAutoFit/>
          </a:bodyPr>
          <a:lstStyle/>
          <a:p>
            <a:pPr algn="ctr"/>
            <a:r>
              <a:rPr lang="pt-BR" sz="1600" b="1" dirty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19 de maio de 2020</a:t>
            </a:r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81B9F2D6-152D-0946-9F92-FE3D9C324858}"/>
              </a:ext>
            </a:extLst>
          </p:cNvPr>
          <p:cNvSpPr/>
          <p:nvPr/>
        </p:nvSpPr>
        <p:spPr>
          <a:xfrm>
            <a:off x="4319971" y="5445224"/>
            <a:ext cx="4392488" cy="569383"/>
          </a:xfrm>
          <a:prstGeom prst="rect">
            <a:avLst/>
          </a:prstGeom>
        </p:spPr>
        <p:txBody>
          <a:bodyPr wrap="square" lIns="91437" tIns="45718" rIns="91437" bIns="45718">
            <a:spAutoFit/>
          </a:bodyPr>
          <a:lstStyle/>
          <a:p>
            <a:pPr algn="ctr"/>
            <a:r>
              <a:rPr lang="pt-BR" sz="1900" b="1" dirty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Urias Martiniano Garcia Neto</a:t>
            </a:r>
          </a:p>
          <a:p>
            <a:pPr algn="ctr"/>
            <a:r>
              <a:rPr lang="pt-BR" sz="1200" b="1" dirty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Sócio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7380312" y="1556792"/>
            <a:ext cx="136815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rgbClr val="002060"/>
                </a:solidFill>
                <a:latin typeface="Georgia" panose="02040502050405020303" pitchFamily="18" charset="0"/>
              </a:rPr>
              <a:t>Martiniano</a:t>
            </a:r>
          </a:p>
          <a:p>
            <a:r>
              <a:rPr lang="pt-BR" sz="800" dirty="0">
                <a:solidFill>
                  <a:srgbClr val="002060"/>
                </a:solidFill>
                <a:latin typeface="Georgia" panose="02040502050405020303" pitchFamily="18" charset="0"/>
              </a:rPr>
              <a:t>Sociedade de Advogados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7380312" y="1340768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rgbClr val="002060"/>
                </a:solidFill>
                <a:latin typeface="Georgia" panose="02040502050405020303" pitchFamily="18" charset="0"/>
              </a:rPr>
              <a:t>Tomanik</a:t>
            </a:r>
            <a:endParaRPr lang="pt-BR" sz="800" dirty="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1392769"/>
            <a:ext cx="722708" cy="634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872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:\Users\Irla\Desktop\TRABALHOS HUGO 2018\BRAIN\07 - 06 abr 18 - Papelaria - Tomanik Martiniano\fundo-ppt_2.png">
            <a:extLst>
              <a:ext uri="{FF2B5EF4-FFF2-40B4-BE49-F238E27FC236}">
                <a16:creationId xmlns:a16="http://schemas.microsoft.com/office/drawing/2014/main" id="{19E175CB-4CEE-614B-AE84-EE92D97E2F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71334" y="-1"/>
            <a:ext cx="10215333" cy="68627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Irla\Desktop\TRABALHOS HUGO 2018\BRAIN\07 - 06 abr 18 - Papelaria - Tomanik Martiniano\logo-Tomanik-Martinian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6237312"/>
            <a:ext cx="1160059" cy="401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tângulo 4">
            <a:extLst>
              <a:ext uri="{FF2B5EF4-FFF2-40B4-BE49-F238E27FC236}">
                <a16:creationId xmlns:a16="http://schemas.microsoft.com/office/drawing/2014/main" id="{C7AD79E9-E5C4-6F42-9F63-0832BC6A2AFC}"/>
              </a:ext>
            </a:extLst>
          </p:cNvPr>
          <p:cNvSpPr/>
          <p:nvPr/>
        </p:nvSpPr>
        <p:spPr>
          <a:xfrm>
            <a:off x="971600" y="-27384"/>
            <a:ext cx="8140662" cy="707886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r"/>
            <a:r>
              <a:rPr lang="pt-BR" sz="4000" cap="none" spc="0" dirty="0">
                <a:ln w="10541" cmpd="sng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latin typeface="Georgia" panose="02040502050405020303" pitchFamily="18" charset="0"/>
                <a:ea typeface="Cambria Math" panose="02040503050406030204" pitchFamily="18" charset="0"/>
              </a:rPr>
              <a:t>Liberação de Recursos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A3AB8C5A-C334-874C-9417-C4E043E10ABE}"/>
              </a:ext>
            </a:extLst>
          </p:cNvPr>
          <p:cNvSpPr txBox="1"/>
          <p:nvPr/>
        </p:nvSpPr>
        <p:spPr>
          <a:xfrm>
            <a:off x="179511" y="655236"/>
            <a:ext cx="8720899" cy="43241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  <a:buFont typeface="Wingdings" charset="2"/>
              <a:buChar char="q"/>
            </a:pPr>
            <a:r>
              <a:rPr lang="pt-BR" sz="2200" dirty="0">
                <a:solidFill>
                  <a:srgbClr val="002060"/>
                </a:solidFill>
                <a:latin typeface="Georgia" panose="02040502050405020303" pitchFamily="18" charset="0"/>
              </a:rPr>
              <a:t>A previsão do diferimento/parcelamento provavelmente diminuirá o ingresso de medidas judiciais sobre o tema, porém é possível que a discussão permaneça na esfera judicial. </a:t>
            </a:r>
          </a:p>
          <a:p>
            <a:pPr marL="342900" indent="-342900" algn="just">
              <a:lnSpc>
                <a:spcPct val="150000"/>
              </a:lnSpc>
              <a:buFont typeface="Wingdings" charset="2"/>
              <a:buChar char="q"/>
            </a:pPr>
            <a:endParaRPr lang="pt-BR" sz="1000" dirty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 marL="342900" indent="-342900" algn="just">
              <a:lnSpc>
                <a:spcPct val="150000"/>
              </a:lnSpc>
              <a:buFont typeface="Wingdings" charset="2"/>
              <a:buChar char="q"/>
            </a:pPr>
            <a:r>
              <a:rPr lang="pt-BR" sz="2200" dirty="0">
                <a:solidFill>
                  <a:srgbClr val="002060"/>
                </a:solidFill>
                <a:latin typeface="Georgia" panose="02040502050405020303" pitchFamily="18" charset="0"/>
              </a:rPr>
              <a:t>Destaca-se que os recursos referentes a Conta-COVID serão considerados passivos </a:t>
            </a:r>
            <a:r>
              <a:rPr lang="pt-BR" sz="2200" dirty="0" err="1">
                <a:solidFill>
                  <a:srgbClr val="002060"/>
                </a:solidFill>
                <a:latin typeface="Georgia" panose="02040502050405020303" pitchFamily="18" charset="0"/>
              </a:rPr>
              <a:t>regulatórios</a:t>
            </a:r>
            <a:r>
              <a:rPr lang="pt-BR" sz="2200" dirty="0">
                <a:solidFill>
                  <a:srgbClr val="002060"/>
                </a:solidFill>
                <a:latin typeface="Georgia" panose="02040502050405020303" pitchFamily="18" charset="0"/>
              </a:rPr>
              <a:t>, a serem revertidos como componente financeiro negativo até os processos </a:t>
            </a:r>
            <a:r>
              <a:rPr lang="pt-BR" sz="2200" dirty="0" err="1">
                <a:solidFill>
                  <a:srgbClr val="002060"/>
                </a:solidFill>
                <a:latin typeface="Georgia" panose="02040502050405020303" pitchFamily="18" charset="0"/>
              </a:rPr>
              <a:t>tarifários</a:t>
            </a:r>
            <a:r>
              <a:rPr lang="pt-BR" sz="2200" dirty="0">
                <a:solidFill>
                  <a:srgbClr val="002060"/>
                </a:solidFill>
                <a:latin typeface="Georgia" panose="02040502050405020303" pitchFamily="18" charset="0"/>
              </a:rPr>
              <a:t> de 2022, cuja remuneração será a taxa referencial da SELIC, salvo as disposições dos </a:t>
            </a:r>
            <a:r>
              <a:rPr lang="pt-BR" sz="2200" dirty="0" err="1">
                <a:solidFill>
                  <a:srgbClr val="002060"/>
                </a:solidFill>
                <a:latin typeface="Georgia" panose="02040502050405020303" pitchFamily="18" charset="0"/>
              </a:rPr>
              <a:t>arts</a:t>
            </a:r>
            <a:r>
              <a:rPr lang="pt-BR" sz="2200" dirty="0">
                <a:solidFill>
                  <a:srgbClr val="002060"/>
                </a:solidFill>
                <a:latin typeface="Georgia" panose="02040502050405020303" pitchFamily="18" charset="0"/>
              </a:rPr>
              <a:t>. 6º e 7º.</a:t>
            </a:r>
          </a:p>
        </p:txBody>
      </p:sp>
    </p:spTree>
    <p:extLst>
      <p:ext uri="{BB962C8B-B14F-4D97-AF65-F5344CB8AC3E}">
        <p14:creationId xmlns:p14="http://schemas.microsoft.com/office/powerpoint/2010/main" val="39258863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:\Users\Irla\Desktop\TRABALHOS HUGO 2018\BRAIN\07 - 06 abr 18 - Papelaria - Tomanik Martiniano\fundo-ppt_2.png">
            <a:extLst>
              <a:ext uri="{FF2B5EF4-FFF2-40B4-BE49-F238E27FC236}">
                <a16:creationId xmlns:a16="http://schemas.microsoft.com/office/drawing/2014/main" id="{19E175CB-4CEE-614B-AE84-EE92D97E2F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71334" y="-1"/>
            <a:ext cx="10215333" cy="68627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Irla\Desktop\TRABALHOS HUGO 2018\BRAIN\07 - 06 abr 18 - Papelaria - Tomanik Martiniano\logo-Tomanik-Martinian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6237312"/>
            <a:ext cx="1160059" cy="401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tângulo 4">
            <a:extLst>
              <a:ext uri="{FF2B5EF4-FFF2-40B4-BE49-F238E27FC236}">
                <a16:creationId xmlns:a16="http://schemas.microsoft.com/office/drawing/2014/main" id="{C7AD79E9-E5C4-6F42-9F63-0832BC6A2AFC}"/>
              </a:ext>
            </a:extLst>
          </p:cNvPr>
          <p:cNvSpPr/>
          <p:nvPr/>
        </p:nvSpPr>
        <p:spPr>
          <a:xfrm>
            <a:off x="971600" y="-27384"/>
            <a:ext cx="8140662" cy="707886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r"/>
            <a:r>
              <a:rPr lang="pt-BR" sz="4000" cap="none" spc="0" dirty="0">
                <a:ln w="10541" cmpd="sng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latin typeface="Georgia" panose="02040502050405020303" pitchFamily="18" charset="0"/>
                <a:ea typeface="Cambria Math" panose="02040503050406030204" pitchFamily="18" charset="0"/>
              </a:rPr>
              <a:t>Liberação de Recursos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A3AB8C5A-C334-874C-9417-C4E043E10ABE}"/>
              </a:ext>
            </a:extLst>
          </p:cNvPr>
          <p:cNvSpPr txBox="1"/>
          <p:nvPr/>
        </p:nvSpPr>
        <p:spPr>
          <a:xfrm>
            <a:off x="179511" y="579868"/>
            <a:ext cx="8720899" cy="5801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  <a:buFont typeface="Wingdings" charset="2"/>
              <a:buChar char="q"/>
            </a:pPr>
            <a:r>
              <a:rPr lang="pt-BR" sz="2200" dirty="0">
                <a:solidFill>
                  <a:srgbClr val="002060"/>
                </a:solidFill>
                <a:latin typeface="Georgia" panose="02040502050405020303" pitchFamily="18" charset="0"/>
              </a:rPr>
              <a:t>A CCEE deverá:</a:t>
            </a:r>
          </a:p>
          <a:p>
            <a:pPr>
              <a:lnSpc>
                <a:spcPct val="150000"/>
              </a:lnSpc>
            </a:pPr>
            <a:endParaRPr lang="pt-BR" sz="1000" dirty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pt-BR" sz="2200" dirty="0">
                <a:solidFill>
                  <a:srgbClr val="002060"/>
                </a:solidFill>
                <a:latin typeface="Georgia" panose="02040502050405020303" pitchFamily="18" charset="0"/>
              </a:rPr>
              <a:t>(a) manter saldo suficiente na Conta-COVID para assegurar o fluxo de pagamentos das </a:t>
            </a:r>
            <a:r>
              <a:rPr lang="pt-BR" sz="2200" dirty="0" err="1">
                <a:solidFill>
                  <a:srgbClr val="002060"/>
                </a:solidFill>
                <a:latin typeface="Georgia" panose="02040502050405020303" pitchFamily="18" charset="0"/>
              </a:rPr>
              <a:t>operações</a:t>
            </a:r>
            <a:r>
              <a:rPr lang="pt-BR" sz="2200" dirty="0">
                <a:solidFill>
                  <a:srgbClr val="002060"/>
                </a:solidFill>
                <a:latin typeface="Georgia" panose="02040502050405020303" pitchFamily="18" charset="0"/>
              </a:rPr>
              <a:t> de </a:t>
            </a:r>
            <a:r>
              <a:rPr lang="pt-BR" sz="2200" dirty="0" err="1">
                <a:solidFill>
                  <a:srgbClr val="002060"/>
                </a:solidFill>
                <a:latin typeface="Georgia" panose="02040502050405020303" pitchFamily="18" charset="0"/>
              </a:rPr>
              <a:t>crédito</a:t>
            </a:r>
            <a:r>
              <a:rPr lang="pt-BR" sz="2200" dirty="0">
                <a:solidFill>
                  <a:srgbClr val="002060"/>
                </a:solidFill>
                <a:latin typeface="Georgia" panose="02040502050405020303" pitchFamily="18" charset="0"/>
              </a:rPr>
              <a:t> e montantes para constituição de garantias;</a:t>
            </a:r>
          </a:p>
          <a:p>
            <a:pPr algn="just">
              <a:lnSpc>
                <a:spcPct val="150000"/>
              </a:lnSpc>
            </a:pPr>
            <a:r>
              <a:rPr lang="pt-BR" sz="1000" dirty="0">
                <a:solidFill>
                  <a:srgbClr val="002060"/>
                </a:solidFill>
                <a:latin typeface="Georgia" panose="02040502050405020303" pitchFamily="18" charset="0"/>
              </a:rPr>
              <a:t> </a:t>
            </a:r>
          </a:p>
          <a:p>
            <a:pPr algn="just">
              <a:lnSpc>
                <a:spcPct val="150000"/>
              </a:lnSpc>
            </a:pPr>
            <a:r>
              <a:rPr lang="pt-BR" sz="2200" dirty="0">
                <a:solidFill>
                  <a:srgbClr val="002060"/>
                </a:solidFill>
                <a:latin typeface="Georgia" panose="02040502050405020303" pitchFamily="18" charset="0"/>
              </a:rPr>
              <a:t>(</a:t>
            </a:r>
            <a:r>
              <a:rPr lang="pt-BR" sz="2200" dirty="0" err="1">
                <a:solidFill>
                  <a:srgbClr val="002060"/>
                </a:solidFill>
                <a:latin typeface="Georgia" panose="02040502050405020303" pitchFamily="18" charset="0"/>
              </a:rPr>
              <a:t>b</a:t>
            </a:r>
            <a:r>
              <a:rPr lang="pt-BR" sz="2200" dirty="0">
                <a:solidFill>
                  <a:srgbClr val="002060"/>
                </a:solidFill>
                <a:latin typeface="Georgia" panose="02040502050405020303" pitchFamily="18" charset="0"/>
              </a:rPr>
              <a:t>) eventual saldo poderá ser destinado à quitação antecipada da Conta-COVID desde que seja igual ou superior ao saldo devedor; e</a:t>
            </a:r>
          </a:p>
          <a:p>
            <a:pPr algn="just">
              <a:lnSpc>
                <a:spcPct val="150000"/>
              </a:lnSpc>
            </a:pPr>
            <a:r>
              <a:rPr lang="pt-BR" sz="1000" dirty="0">
                <a:solidFill>
                  <a:srgbClr val="002060"/>
                </a:solidFill>
                <a:latin typeface="Georgia" panose="02040502050405020303" pitchFamily="18" charset="0"/>
              </a:rPr>
              <a:t> </a:t>
            </a:r>
          </a:p>
          <a:p>
            <a:pPr algn="just">
              <a:lnSpc>
                <a:spcPct val="150000"/>
              </a:lnSpc>
            </a:pPr>
            <a:r>
              <a:rPr lang="pt-BR" sz="2200" dirty="0">
                <a:solidFill>
                  <a:srgbClr val="002060"/>
                </a:solidFill>
                <a:latin typeface="Georgia" panose="02040502050405020303" pitchFamily="18" charset="0"/>
              </a:rPr>
              <a:t>(</a:t>
            </a:r>
            <a:r>
              <a:rPr lang="pt-BR" sz="2200" dirty="0" err="1">
                <a:solidFill>
                  <a:srgbClr val="002060"/>
                </a:solidFill>
                <a:latin typeface="Georgia" panose="02040502050405020303" pitchFamily="18" charset="0"/>
              </a:rPr>
              <a:t>c</a:t>
            </a:r>
            <a:r>
              <a:rPr lang="pt-BR" sz="2200" dirty="0">
                <a:solidFill>
                  <a:srgbClr val="002060"/>
                </a:solidFill>
                <a:latin typeface="Georgia" panose="02040502050405020303" pitchFamily="18" charset="0"/>
              </a:rPr>
              <a:t>) ceder fiduciariamente ou empenhar os direitos </a:t>
            </a:r>
            <a:r>
              <a:rPr lang="pt-BR" sz="2200" dirty="0" err="1">
                <a:solidFill>
                  <a:srgbClr val="002060"/>
                </a:solidFill>
                <a:latin typeface="Georgia" panose="02040502050405020303" pitchFamily="18" charset="0"/>
              </a:rPr>
              <a:t>creditórios</a:t>
            </a:r>
            <a:r>
              <a:rPr lang="pt-BR" sz="2200" dirty="0">
                <a:solidFill>
                  <a:srgbClr val="002060"/>
                </a:solidFill>
                <a:latin typeface="Georgia" panose="02040502050405020303" pitchFamily="18" charset="0"/>
              </a:rPr>
              <a:t> devidos pela CDE à Conta-COVID, incluindo o saldo da Conta-COVID e das demais contas vinculadas à </a:t>
            </a:r>
            <a:r>
              <a:rPr lang="pt-BR" sz="2200" dirty="0" err="1">
                <a:solidFill>
                  <a:srgbClr val="002060"/>
                </a:solidFill>
                <a:latin typeface="Georgia" panose="02040502050405020303" pitchFamily="18" charset="0"/>
              </a:rPr>
              <a:t>operação</a:t>
            </a:r>
            <a:r>
              <a:rPr lang="pt-BR" sz="2200" dirty="0">
                <a:solidFill>
                  <a:srgbClr val="002060"/>
                </a:solidFill>
                <a:latin typeface="Georgia" panose="02040502050405020303" pitchFamily="18" charset="0"/>
              </a:rPr>
              <a:t>, em favor dos credores.</a:t>
            </a:r>
          </a:p>
        </p:txBody>
      </p:sp>
    </p:spTree>
    <p:extLst>
      <p:ext uri="{BB962C8B-B14F-4D97-AF65-F5344CB8AC3E}">
        <p14:creationId xmlns:p14="http://schemas.microsoft.com/office/powerpoint/2010/main" val="20291860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:\Users\Irla\Desktop\TRABALHOS HUGO 2018\BRAIN\07 - 06 abr 18 - Papelaria - Tomanik Martiniano\fundo-ppt_2.png">
            <a:extLst>
              <a:ext uri="{FF2B5EF4-FFF2-40B4-BE49-F238E27FC236}">
                <a16:creationId xmlns:a16="http://schemas.microsoft.com/office/drawing/2014/main" id="{19E175CB-4CEE-614B-AE84-EE92D97E2F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71334" y="-1"/>
            <a:ext cx="10215333" cy="68627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Irla\Desktop\TRABALHOS HUGO 2018\BRAIN\07 - 06 abr 18 - Papelaria - Tomanik Martiniano\logo-Tomanik-Martinian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6237312"/>
            <a:ext cx="1160059" cy="401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ítulo 10">
            <a:extLst>
              <a:ext uri="{FF2B5EF4-FFF2-40B4-BE49-F238E27FC236}">
                <a16:creationId xmlns:a16="http://schemas.microsoft.com/office/drawing/2014/main" id="{050713C7-53E3-F544-919E-17FF536D21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07904" y="1916832"/>
            <a:ext cx="5436096" cy="1512168"/>
          </a:xfrm>
        </p:spPr>
        <p:txBody>
          <a:bodyPr>
            <a:normAutofit/>
          </a:bodyPr>
          <a:lstStyle/>
          <a:p>
            <a:r>
              <a:rPr lang="pt-BR" b="1" i="1" dirty="0">
                <a:solidFill>
                  <a:srgbClr val="002060"/>
                </a:solidFill>
                <a:latin typeface="Georgia" panose="02040502050405020303" pitchFamily="18" charset="0"/>
              </a:rPr>
              <a:t>Requisitos - Distribuidoras</a:t>
            </a:r>
          </a:p>
        </p:txBody>
      </p:sp>
    </p:spTree>
    <p:extLst>
      <p:ext uri="{BB962C8B-B14F-4D97-AF65-F5344CB8AC3E}">
        <p14:creationId xmlns:p14="http://schemas.microsoft.com/office/powerpoint/2010/main" val="9618344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:\Users\Irla\Desktop\TRABALHOS HUGO 2018\BRAIN\07 - 06 abr 18 - Papelaria - Tomanik Martiniano\fundo-ppt_2.png">
            <a:extLst>
              <a:ext uri="{FF2B5EF4-FFF2-40B4-BE49-F238E27FC236}">
                <a16:creationId xmlns:a16="http://schemas.microsoft.com/office/drawing/2014/main" id="{19E175CB-4CEE-614B-AE84-EE92D97E2F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71334" y="-1"/>
            <a:ext cx="10215333" cy="68627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Irla\Desktop\TRABALHOS HUGO 2018\BRAIN\07 - 06 abr 18 - Papelaria - Tomanik Martiniano\logo-Tomanik-Martinian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6237312"/>
            <a:ext cx="1160059" cy="401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tângulo 4">
            <a:extLst>
              <a:ext uri="{FF2B5EF4-FFF2-40B4-BE49-F238E27FC236}">
                <a16:creationId xmlns:a16="http://schemas.microsoft.com/office/drawing/2014/main" id="{C7AD79E9-E5C4-6F42-9F63-0832BC6A2AFC}"/>
              </a:ext>
            </a:extLst>
          </p:cNvPr>
          <p:cNvSpPr/>
          <p:nvPr/>
        </p:nvSpPr>
        <p:spPr>
          <a:xfrm>
            <a:off x="971600" y="-27384"/>
            <a:ext cx="8140662" cy="707886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r"/>
            <a:r>
              <a:rPr lang="pt-BR" sz="4000" cap="none" spc="0" dirty="0">
                <a:ln w="10541" cmpd="sng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latin typeface="Georgia" panose="02040502050405020303" pitchFamily="18" charset="0"/>
                <a:ea typeface="Cambria Math" panose="02040503050406030204" pitchFamily="18" charset="0"/>
              </a:rPr>
              <a:t>Requisitos - Distribuidoras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A3AB8C5A-C334-874C-9417-C4E043E10ABE}"/>
              </a:ext>
            </a:extLst>
          </p:cNvPr>
          <p:cNvSpPr txBox="1"/>
          <p:nvPr/>
        </p:nvSpPr>
        <p:spPr>
          <a:xfrm>
            <a:off x="179511" y="579868"/>
            <a:ext cx="8720899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4288" indent="-14288"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pt-BR" sz="2200" dirty="0">
                <a:solidFill>
                  <a:srgbClr val="002060"/>
                </a:solidFill>
                <a:latin typeface="Georgia" panose="02040502050405020303" pitchFamily="18" charset="0"/>
              </a:rPr>
              <a:t> O referido Decreto impõe algumas condições para que as distribuidoras possam receber os recursos da Conta-COVID. </a:t>
            </a:r>
          </a:p>
          <a:p>
            <a:pPr algn="just"/>
            <a:r>
              <a:rPr lang="pt-BR" sz="2200" dirty="0">
                <a:solidFill>
                  <a:srgbClr val="002060"/>
                </a:solidFill>
                <a:latin typeface="Georgia" panose="02040502050405020303" pitchFamily="18" charset="0"/>
              </a:rPr>
              <a:t> </a:t>
            </a:r>
          </a:p>
          <a:p>
            <a:pPr algn="just"/>
            <a:r>
              <a:rPr lang="pt-BR" sz="2200" dirty="0">
                <a:solidFill>
                  <a:srgbClr val="002060"/>
                </a:solidFill>
                <a:latin typeface="Georgia" panose="02040502050405020303" pitchFamily="18" charset="0"/>
              </a:rPr>
              <a:t>(c.1) expressa anuência às disposições do referido Decreto; </a:t>
            </a:r>
          </a:p>
          <a:p>
            <a:pPr algn="just"/>
            <a:r>
              <a:rPr lang="pt-BR" sz="2200" dirty="0">
                <a:solidFill>
                  <a:srgbClr val="002060"/>
                </a:solidFill>
                <a:latin typeface="Georgia" panose="02040502050405020303" pitchFamily="18" charset="0"/>
              </a:rPr>
              <a:t> </a:t>
            </a:r>
          </a:p>
          <a:p>
            <a:pPr algn="just"/>
            <a:r>
              <a:rPr lang="pt-BR" sz="2200" dirty="0">
                <a:solidFill>
                  <a:srgbClr val="002060"/>
                </a:solidFill>
                <a:latin typeface="Georgia" panose="02040502050405020303" pitchFamily="18" charset="0"/>
              </a:rPr>
              <a:t>(c.2) vedação de pedidos de suspensão/redução dos volumes de energia contratados com base em diminuição do consumo até dezembro/2020, salvos as hipóteses previstas na legislação setorial; </a:t>
            </a:r>
          </a:p>
          <a:p>
            <a:pPr algn="just"/>
            <a:r>
              <a:rPr lang="pt-BR" sz="2200" dirty="0">
                <a:solidFill>
                  <a:srgbClr val="002060"/>
                </a:solidFill>
                <a:latin typeface="Georgia" panose="02040502050405020303" pitchFamily="18" charset="0"/>
              </a:rPr>
              <a:t> </a:t>
            </a:r>
          </a:p>
          <a:p>
            <a:pPr algn="just"/>
            <a:r>
              <a:rPr lang="pt-BR" sz="2200" dirty="0">
                <a:solidFill>
                  <a:srgbClr val="002060"/>
                </a:solidFill>
                <a:latin typeface="Georgia" panose="02040502050405020303" pitchFamily="18" charset="0"/>
              </a:rPr>
              <a:t>(c.3) concordância acerca da limitação, em caso de inadimplemento </a:t>
            </a:r>
            <a:r>
              <a:rPr lang="pt-BR" sz="2200" dirty="0" err="1">
                <a:solidFill>
                  <a:srgbClr val="002060"/>
                </a:solidFill>
                <a:latin typeface="Georgia" panose="02040502050405020303" pitchFamily="18" charset="0"/>
              </a:rPr>
              <a:t>intrassetorial</a:t>
            </a:r>
            <a:r>
              <a:rPr lang="pt-BR" sz="2200" dirty="0">
                <a:solidFill>
                  <a:srgbClr val="002060"/>
                </a:solidFill>
                <a:latin typeface="Georgia" panose="02040502050405020303" pitchFamily="18" charset="0"/>
              </a:rPr>
              <a:t>, da </a:t>
            </a:r>
            <a:r>
              <a:rPr lang="pt-BR" sz="2200" dirty="0" err="1">
                <a:solidFill>
                  <a:srgbClr val="002060"/>
                </a:solidFill>
                <a:latin typeface="Georgia" panose="02040502050405020303" pitchFamily="18" charset="0"/>
              </a:rPr>
              <a:t>distribuição</a:t>
            </a:r>
            <a:r>
              <a:rPr lang="pt-BR" sz="2200" dirty="0">
                <a:solidFill>
                  <a:srgbClr val="002060"/>
                </a:solidFill>
                <a:latin typeface="Georgia" panose="02040502050405020303" pitchFamily="18" charset="0"/>
              </a:rPr>
              <a:t> de dividendos e dos pagamentos de juros sobre capital </a:t>
            </a:r>
            <a:r>
              <a:rPr lang="pt-BR" sz="2200" dirty="0" err="1">
                <a:solidFill>
                  <a:srgbClr val="002060"/>
                </a:solidFill>
                <a:latin typeface="Georgia" panose="02040502050405020303" pitchFamily="18" charset="0"/>
              </a:rPr>
              <a:t>próprio</a:t>
            </a:r>
            <a:r>
              <a:rPr lang="pt-BR" sz="2200" dirty="0">
                <a:solidFill>
                  <a:srgbClr val="002060"/>
                </a:solidFill>
                <a:latin typeface="Georgia" panose="02040502050405020303" pitchFamily="18" charset="0"/>
              </a:rPr>
              <a:t> ao percentual </a:t>
            </a:r>
            <a:r>
              <a:rPr lang="pt-BR" sz="2200" dirty="0" err="1">
                <a:solidFill>
                  <a:srgbClr val="002060"/>
                </a:solidFill>
                <a:latin typeface="Georgia" panose="02040502050405020303" pitchFamily="18" charset="0"/>
              </a:rPr>
              <a:t>mínimo</a:t>
            </a:r>
            <a:r>
              <a:rPr lang="pt-BR" sz="2200" dirty="0">
                <a:solidFill>
                  <a:srgbClr val="002060"/>
                </a:solidFill>
                <a:latin typeface="Georgia" panose="02040502050405020303" pitchFamily="18" charset="0"/>
              </a:rPr>
              <a:t> de 25% do lucro </a:t>
            </a:r>
            <a:r>
              <a:rPr lang="pt-BR" sz="2200" dirty="0" err="1">
                <a:solidFill>
                  <a:srgbClr val="002060"/>
                </a:solidFill>
                <a:latin typeface="Georgia" panose="02040502050405020303" pitchFamily="18" charset="0"/>
              </a:rPr>
              <a:t>líquido</a:t>
            </a:r>
            <a:r>
              <a:rPr lang="pt-BR" sz="2200" dirty="0">
                <a:solidFill>
                  <a:srgbClr val="002060"/>
                </a:solidFill>
                <a:latin typeface="Georgia" panose="02040502050405020303" pitchFamily="18" charset="0"/>
              </a:rPr>
              <a:t>; e</a:t>
            </a:r>
          </a:p>
          <a:p>
            <a:pPr algn="just"/>
            <a:r>
              <a:rPr lang="pt-BR" sz="2200" dirty="0">
                <a:solidFill>
                  <a:srgbClr val="002060"/>
                </a:solidFill>
                <a:latin typeface="Georgia" panose="02040502050405020303" pitchFamily="18" charset="0"/>
              </a:rPr>
              <a:t> </a:t>
            </a:r>
          </a:p>
          <a:p>
            <a:pPr algn="just"/>
            <a:r>
              <a:rPr lang="pt-BR" sz="2200" dirty="0">
                <a:solidFill>
                  <a:srgbClr val="002060"/>
                </a:solidFill>
                <a:latin typeface="Georgia" panose="02040502050405020303" pitchFamily="18" charset="0"/>
              </a:rPr>
              <a:t>(c.4) </a:t>
            </a:r>
            <a:r>
              <a:rPr lang="pt-BR" sz="2200" dirty="0" err="1">
                <a:solidFill>
                  <a:srgbClr val="002060"/>
                </a:solidFill>
                <a:latin typeface="Georgia" panose="02040502050405020303" pitchFamily="18" charset="0"/>
              </a:rPr>
              <a:t>renúncia</a:t>
            </a:r>
            <a:r>
              <a:rPr lang="pt-BR" sz="2200" dirty="0">
                <a:solidFill>
                  <a:srgbClr val="002060"/>
                </a:solidFill>
                <a:latin typeface="Georgia" panose="02040502050405020303" pitchFamily="18" charset="0"/>
              </a:rPr>
              <a:t> ao direito de </a:t>
            </a:r>
            <a:r>
              <a:rPr lang="pt-BR" sz="2200" dirty="0" err="1">
                <a:solidFill>
                  <a:srgbClr val="002060"/>
                </a:solidFill>
                <a:latin typeface="Georgia" panose="02040502050405020303" pitchFamily="18" charset="0"/>
              </a:rPr>
              <a:t>discussão</a:t>
            </a:r>
            <a:r>
              <a:rPr lang="pt-BR" sz="2200" dirty="0">
                <a:solidFill>
                  <a:srgbClr val="002060"/>
                </a:solidFill>
                <a:latin typeface="Georgia" panose="02040502050405020303" pitchFamily="18" charset="0"/>
              </a:rPr>
              <a:t>, em </a:t>
            </a:r>
            <a:r>
              <a:rPr lang="pt-BR" sz="2200" dirty="0" err="1">
                <a:solidFill>
                  <a:srgbClr val="002060"/>
                </a:solidFill>
                <a:latin typeface="Georgia" panose="02040502050405020303" pitchFamily="18" charset="0"/>
              </a:rPr>
              <a:t>âmbito</a:t>
            </a:r>
            <a:r>
              <a:rPr lang="pt-BR" sz="2200" dirty="0">
                <a:solidFill>
                  <a:srgbClr val="002060"/>
                </a:solidFill>
                <a:latin typeface="Georgia" panose="02040502050405020303" pitchFamily="18" charset="0"/>
              </a:rPr>
              <a:t> judicial ou arbitral, salvo discussão acerca da </a:t>
            </a:r>
            <a:r>
              <a:rPr lang="pt-BR" sz="2200" dirty="0" err="1">
                <a:solidFill>
                  <a:srgbClr val="002060"/>
                </a:solidFill>
                <a:latin typeface="Georgia" panose="02040502050405020303" pitchFamily="18" charset="0"/>
              </a:rPr>
              <a:t>recomposição</a:t>
            </a:r>
            <a:r>
              <a:rPr lang="pt-BR" sz="2200" dirty="0">
                <a:solidFill>
                  <a:srgbClr val="002060"/>
                </a:solidFill>
                <a:latin typeface="Georgia" panose="02040502050405020303" pitchFamily="18" charset="0"/>
              </a:rPr>
              <a:t> do </a:t>
            </a:r>
            <a:r>
              <a:rPr lang="pt-BR" sz="2200" dirty="0" err="1">
                <a:solidFill>
                  <a:srgbClr val="002060"/>
                </a:solidFill>
                <a:latin typeface="Georgia" panose="02040502050405020303" pitchFamily="18" charset="0"/>
              </a:rPr>
              <a:t>equilíbrio</a:t>
            </a:r>
            <a:r>
              <a:rPr lang="pt-BR" sz="2200" dirty="0">
                <a:solidFill>
                  <a:srgbClr val="002060"/>
                </a:solidFill>
                <a:latin typeface="Georgia" panose="02040502050405020303" pitchFamily="18" charset="0"/>
              </a:rPr>
              <a:t> </a:t>
            </a:r>
            <a:r>
              <a:rPr lang="pt-BR" sz="2200" dirty="0" err="1">
                <a:solidFill>
                  <a:srgbClr val="002060"/>
                </a:solidFill>
                <a:latin typeface="Georgia" panose="02040502050405020303" pitchFamily="18" charset="0"/>
              </a:rPr>
              <a:t>econômico-financeiro</a:t>
            </a:r>
            <a:r>
              <a:rPr lang="pt-BR" sz="2200" dirty="0">
                <a:solidFill>
                  <a:srgbClr val="002060"/>
                </a:solidFill>
                <a:latin typeface="Georgia" panose="02040502050405020303" pitchFamily="18" charset="0"/>
              </a:rPr>
              <a:t> do contratos de concessão/permissão.</a:t>
            </a:r>
          </a:p>
        </p:txBody>
      </p:sp>
    </p:spTree>
    <p:extLst>
      <p:ext uri="{BB962C8B-B14F-4D97-AF65-F5344CB8AC3E}">
        <p14:creationId xmlns:p14="http://schemas.microsoft.com/office/powerpoint/2010/main" val="8940141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:\Users\Irla\Desktop\TRABALHOS HUGO 2018\BRAIN\07 - 06 abr 18 - Papelaria - Tomanik Martiniano\fundo-ppt_2.png">
            <a:extLst>
              <a:ext uri="{FF2B5EF4-FFF2-40B4-BE49-F238E27FC236}">
                <a16:creationId xmlns:a16="http://schemas.microsoft.com/office/drawing/2014/main" id="{19E175CB-4CEE-614B-AE84-EE92D97E2F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71334" y="-1"/>
            <a:ext cx="10215333" cy="68627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Irla\Desktop\TRABALHOS HUGO 2018\BRAIN\07 - 06 abr 18 - Papelaria - Tomanik Martiniano\logo-Tomanik-Martinian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6237312"/>
            <a:ext cx="1160059" cy="401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ítulo 10">
            <a:extLst>
              <a:ext uri="{FF2B5EF4-FFF2-40B4-BE49-F238E27FC236}">
                <a16:creationId xmlns:a16="http://schemas.microsoft.com/office/drawing/2014/main" id="{050713C7-53E3-F544-919E-17FF536D21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07904" y="1916832"/>
            <a:ext cx="5436096" cy="1512168"/>
          </a:xfrm>
        </p:spPr>
        <p:txBody>
          <a:bodyPr>
            <a:normAutofit fontScale="90000"/>
          </a:bodyPr>
          <a:lstStyle/>
          <a:p>
            <a:r>
              <a:rPr lang="pt-BR" b="1" i="1" dirty="0">
                <a:solidFill>
                  <a:srgbClr val="002060"/>
                </a:solidFill>
                <a:latin typeface="Georgia" panose="02040502050405020303" pitchFamily="18" charset="0"/>
              </a:rPr>
              <a:t>Amortização da Operação Financeira </a:t>
            </a:r>
            <a:br>
              <a:rPr lang="pt-BR" b="1" dirty="0">
                <a:solidFill>
                  <a:srgbClr val="002060"/>
                </a:solidFill>
                <a:latin typeface="Georgia" charset="0"/>
                <a:ea typeface="Georgia" charset="0"/>
                <a:cs typeface="Georgia" charset="0"/>
              </a:rPr>
            </a:br>
            <a:r>
              <a:rPr lang="pt-BR" b="1" i="1" dirty="0">
                <a:solidFill>
                  <a:srgbClr val="002060"/>
                </a:solidFill>
                <a:latin typeface="Georgia" panose="02040502050405020303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559810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:\Users\Irla\Desktop\TRABALHOS HUGO 2018\BRAIN\07 - 06 abr 18 - Papelaria - Tomanik Martiniano\fundo-ppt_2.png">
            <a:extLst>
              <a:ext uri="{FF2B5EF4-FFF2-40B4-BE49-F238E27FC236}">
                <a16:creationId xmlns:a16="http://schemas.microsoft.com/office/drawing/2014/main" id="{19E175CB-4CEE-614B-AE84-EE92D97E2F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71334" y="-1"/>
            <a:ext cx="10215333" cy="68627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Irla\Desktop\TRABALHOS HUGO 2018\BRAIN\07 - 06 abr 18 - Papelaria - Tomanik Martiniano\logo-Tomanik-Martinian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6237312"/>
            <a:ext cx="1160059" cy="401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tângulo 4">
            <a:extLst>
              <a:ext uri="{FF2B5EF4-FFF2-40B4-BE49-F238E27FC236}">
                <a16:creationId xmlns:a16="http://schemas.microsoft.com/office/drawing/2014/main" id="{C7AD79E9-E5C4-6F42-9F63-0832BC6A2AFC}"/>
              </a:ext>
            </a:extLst>
          </p:cNvPr>
          <p:cNvSpPr/>
          <p:nvPr/>
        </p:nvSpPr>
        <p:spPr>
          <a:xfrm>
            <a:off x="971600" y="-27384"/>
            <a:ext cx="8140662" cy="707886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r"/>
            <a:r>
              <a:rPr lang="pt-BR" sz="4000" cap="none" spc="0" dirty="0">
                <a:ln w="10541" cmpd="sng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latin typeface="Georgia" panose="02040502050405020303" pitchFamily="18" charset="0"/>
                <a:ea typeface="Cambria Math" panose="02040503050406030204" pitchFamily="18" charset="0"/>
              </a:rPr>
              <a:t>Amortização - Operação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A3AB8C5A-C334-874C-9417-C4E043E10ABE}"/>
              </a:ext>
            </a:extLst>
          </p:cNvPr>
          <p:cNvSpPr txBox="1"/>
          <p:nvPr/>
        </p:nvSpPr>
        <p:spPr>
          <a:xfrm>
            <a:off x="179511" y="486241"/>
            <a:ext cx="8720899" cy="59554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4288" indent="-14288"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pt-BR" sz="2200" dirty="0">
                <a:solidFill>
                  <a:srgbClr val="002060"/>
                </a:solidFill>
                <a:latin typeface="Georgia" panose="02040502050405020303" pitchFamily="18" charset="0"/>
              </a:rPr>
              <a:t> Segundo o art. 3º do referido Decreto, a ANEEL fixará as quotas da CDE específicas para a </a:t>
            </a:r>
            <a:r>
              <a:rPr lang="pt-BR" sz="2200" dirty="0" err="1">
                <a:solidFill>
                  <a:srgbClr val="002060"/>
                </a:solidFill>
                <a:latin typeface="Georgia" panose="02040502050405020303" pitchFamily="18" charset="0"/>
              </a:rPr>
              <a:t>amortização</a:t>
            </a:r>
            <a:r>
              <a:rPr lang="pt-BR" sz="2200" dirty="0">
                <a:solidFill>
                  <a:srgbClr val="002060"/>
                </a:solidFill>
                <a:latin typeface="Georgia" panose="02040502050405020303" pitchFamily="18" charset="0"/>
              </a:rPr>
              <a:t> das </a:t>
            </a:r>
            <a:r>
              <a:rPr lang="pt-BR" sz="2200" dirty="0" err="1">
                <a:solidFill>
                  <a:srgbClr val="002060"/>
                </a:solidFill>
                <a:latin typeface="Georgia" panose="02040502050405020303" pitchFamily="18" charset="0"/>
              </a:rPr>
              <a:t>operações</a:t>
            </a:r>
            <a:r>
              <a:rPr lang="pt-BR" sz="2200" dirty="0">
                <a:solidFill>
                  <a:srgbClr val="002060"/>
                </a:solidFill>
                <a:latin typeface="Georgia" panose="02040502050405020303" pitchFamily="18" charset="0"/>
              </a:rPr>
              <a:t> financeiras contratadas pela CCEE, cujos critérios são os seguintes:</a:t>
            </a:r>
          </a:p>
          <a:p>
            <a:r>
              <a:rPr lang="pt-BR" dirty="0"/>
              <a:t> </a:t>
            </a:r>
          </a:p>
          <a:p>
            <a:pPr algn="just"/>
            <a:r>
              <a:rPr lang="pt-BR" sz="2200" dirty="0">
                <a:solidFill>
                  <a:srgbClr val="002060"/>
                </a:solidFill>
                <a:latin typeface="Georgia" panose="02040502050405020303" pitchFamily="18" charset="0"/>
              </a:rPr>
              <a:t>(d.1) as quotas ordinárias </a:t>
            </a:r>
            <a:r>
              <a:rPr lang="pt-BR" sz="2200" dirty="0" err="1">
                <a:solidFill>
                  <a:srgbClr val="002060"/>
                </a:solidFill>
                <a:latin typeface="Georgia" panose="02040502050405020303" pitchFamily="18" charset="0"/>
              </a:rPr>
              <a:t>serão</a:t>
            </a:r>
            <a:r>
              <a:rPr lang="pt-BR" sz="2200" dirty="0">
                <a:solidFill>
                  <a:srgbClr val="002060"/>
                </a:solidFill>
                <a:latin typeface="Georgia" panose="02040502050405020303" pitchFamily="18" charset="0"/>
              </a:rPr>
              <a:t> individualizadas e proporcionais aos valores de cada distribuidora, </a:t>
            </a:r>
            <a:r>
              <a:rPr lang="pt-BR" sz="2200" dirty="0" err="1">
                <a:solidFill>
                  <a:srgbClr val="002060"/>
                </a:solidFill>
                <a:latin typeface="Georgia" panose="02040502050405020303" pitchFamily="18" charset="0"/>
              </a:rPr>
              <a:t>incluídos</a:t>
            </a:r>
            <a:r>
              <a:rPr lang="pt-BR" sz="2200" dirty="0">
                <a:solidFill>
                  <a:srgbClr val="002060"/>
                </a:solidFill>
                <a:latin typeface="Georgia" panose="02040502050405020303" pitchFamily="18" charset="0"/>
              </a:rPr>
              <a:t> os custos administrativos, financeiros e </a:t>
            </a:r>
            <a:r>
              <a:rPr lang="pt-BR" sz="2200" dirty="0" err="1">
                <a:solidFill>
                  <a:srgbClr val="002060"/>
                </a:solidFill>
                <a:latin typeface="Georgia" panose="02040502050405020303" pitchFamily="18" charset="0"/>
              </a:rPr>
              <a:t>tributários</a:t>
            </a:r>
            <a:r>
              <a:rPr lang="pt-BR" sz="2200" dirty="0">
                <a:solidFill>
                  <a:srgbClr val="002060"/>
                </a:solidFill>
                <a:latin typeface="Georgia" panose="02040502050405020303" pitchFamily="18" charset="0"/>
              </a:rPr>
              <a:t>, inclusive os suportados pela CCEE; </a:t>
            </a:r>
          </a:p>
          <a:p>
            <a:pPr algn="just"/>
            <a:r>
              <a:rPr lang="pt-BR" sz="2200" dirty="0">
                <a:solidFill>
                  <a:srgbClr val="002060"/>
                </a:solidFill>
                <a:latin typeface="Georgia" panose="02040502050405020303" pitchFamily="18" charset="0"/>
              </a:rPr>
              <a:t> </a:t>
            </a:r>
          </a:p>
          <a:p>
            <a:pPr algn="just"/>
            <a:r>
              <a:rPr lang="pt-BR" sz="2200" dirty="0">
                <a:solidFill>
                  <a:srgbClr val="002060"/>
                </a:solidFill>
                <a:latin typeface="Georgia" panose="02040502050405020303" pitchFamily="18" charset="0"/>
              </a:rPr>
              <a:t>(d.2) as quotas serão provenientes exclusivamente de encargo </a:t>
            </a:r>
            <a:r>
              <a:rPr lang="pt-BR" sz="2200" dirty="0" err="1">
                <a:solidFill>
                  <a:srgbClr val="002060"/>
                </a:solidFill>
                <a:latin typeface="Georgia" panose="02040502050405020303" pitchFamily="18" charset="0"/>
              </a:rPr>
              <a:t>tarifário</a:t>
            </a:r>
            <a:r>
              <a:rPr lang="pt-BR" sz="2200" dirty="0">
                <a:solidFill>
                  <a:srgbClr val="002060"/>
                </a:solidFill>
                <a:latin typeface="Georgia" panose="02040502050405020303" pitchFamily="18" charset="0"/>
              </a:rPr>
              <a:t> adicional da CDE, por meio da Tarifa de Uso do Sistema de </a:t>
            </a:r>
            <a:r>
              <a:rPr lang="pt-BR" sz="2200" dirty="0" err="1">
                <a:solidFill>
                  <a:srgbClr val="002060"/>
                </a:solidFill>
                <a:latin typeface="Georgia" panose="02040502050405020303" pitchFamily="18" charset="0"/>
              </a:rPr>
              <a:t>Distribuição</a:t>
            </a:r>
            <a:r>
              <a:rPr lang="pt-BR" sz="2200" dirty="0">
                <a:solidFill>
                  <a:srgbClr val="002060"/>
                </a:solidFill>
                <a:latin typeface="Georgia" panose="02040502050405020303" pitchFamily="18" charset="0"/>
              </a:rPr>
              <a:t> – (TUSD) ou da Tarifa de Energia – (TE), ou de ambas. </a:t>
            </a:r>
          </a:p>
          <a:p>
            <a:pPr algn="just"/>
            <a:r>
              <a:rPr lang="pt-BR" sz="2200" dirty="0">
                <a:solidFill>
                  <a:srgbClr val="002060"/>
                </a:solidFill>
                <a:latin typeface="Georgia" panose="02040502050405020303" pitchFamily="18" charset="0"/>
              </a:rPr>
              <a:t> </a:t>
            </a:r>
          </a:p>
          <a:p>
            <a:pPr algn="just"/>
            <a:r>
              <a:rPr lang="pt-BR" sz="2200" dirty="0">
                <a:solidFill>
                  <a:srgbClr val="002060"/>
                </a:solidFill>
                <a:latin typeface="Georgia" panose="02040502050405020303" pitchFamily="18" charset="0"/>
              </a:rPr>
              <a:t>É importante frisar que esse ponto será objeto de discussão, pois eventual custo poderá ser atribuído indevidamente ao Consumidor Livre, o que caracterizará eventual subsídio cruzado, portanto, será necessário aguardar a regulação da ANEEL sobre o tema. </a:t>
            </a:r>
          </a:p>
        </p:txBody>
      </p:sp>
    </p:spTree>
    <p:extLst>
      <p:ext uri="{BB962C8B-B14F-4D97-AF65-F5344CB8AC3E}">
        <p14:creationId xmlns:p14="http://schemas.microsoft.com/office/powerpoint/2010/main" val="16189459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:\Users\Irla\Desktop\TRABALHOS HUGO 2018\BRAIN\07 - 06 abr 18 - Papelaria - Tomanik Martiniano\fundo-ppt_2.png">
            <a:extLst>
              <a:ext uri="{FF2B5EF4-FFF2-40B4-BE49-F238E27FC236}">
                <a16:creationId xmlns:a16="http://schemas.microsoft.com/office/drawing/2014/main" id="{19E175CB-4CEE-614B-AE84-EE92D97E2F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71334" y="-1"/>
            <a:ext cx="10215333" cy="68627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Irla\Desktop\TRABALHOS HUGO 2018\BRAIN\07 - 06 abr 18 - Papelaria - Tomanik Martiniano\logo-Tomanik-Martinian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6237312"/>
            <a:ext cx="1160059" cy="401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tângulo 4">
            <a:extLst>
              <a:ext uri="{FF2B5EF4-FFF2-40B4-BE49-F238E27FC236}">
                <a16:creationId xmlns:a16="http://schemas.microsoft.com/office/drawing/2014/main" id="{C7AD79E9-E5C4-6F42-9F63-0832BC6A2AFC}"/>
              </a:ext>
            </a:extLst>
          </p:cNvPr>
          <p:cNvSpPr/>
          <p:nvPr/>
        </p:nvSpPr>
        <p:spPr>
          <a:xfrm>
            <a:off x="971600" y="-27384"/>
            <a:ext cx="8140662" cy="707886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r"/>
            <a:r>
              <a:rPr lang="pt-BR" sz="4000" cap="none" spc="0" dirty="0">
                <a:ln w="10541" cmpd="sng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latin typeface="Georgia" panose="02040502050405020303" pitchFamily="18" charset="0"/>
                <a:ea typeface="Cambria Math" panose="02040503050406030204" pitchFamily="18" charset="0"/>
              </a:rPr>
              <a:t>Amortização - Operação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A3AB8C5A-C334-874C-9417-C4E043E10ABE}"/>
              </a:ext>
            </a:extLst>
          </p:cNvPr>
          <p:cNvSpPr txBox="1"/>
          <p:nvPr/>
        </p:nvSpPr>
        <p:spPr>
          <a:xfrm>
            <a:off x="179511" y="596295"/>
            <a:ext cx="8720899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200" dirty="0">
                <a:solidFill>
                  <a:srgbClr val="002060"/>
                </a:solidFill>
                <a:latin typeface="Georgia" panose="02040502050405020303" pitchFamily="18" charset="0"/>
              </a:rPr>
              <a:t>(d.3) as quotas serão consideradas na cobertura </a:t>
            </a:r>
            <a:r>
              <a:rPr lang="pt-BR" sz="2200" dirty="0" err="1">
                <a:solidFill>
                  <a:srgbClr val="002060"/>
                </a:solidFill>
                <a:latin typeface="Georgia" panose="02040502050405020303" pitchFamily="18" charset="0"/>
              </a:rPr>
              <a:t>tarifária</a:t>
            </a:r>
            <a:r>
              <a:rPr lang="pt-BR" sz="2200" dirty="0">
                <a:solidFill>
                  <a:srgbClr val="002060"/>
                </a:solidFill>
                <a:latin typeface="Georgia" panose="02040502050405020303" pitchFamily="18" charset="0"/>
              </a:rPr>
              <a:t> das distribuidoras a partir dos processos </a:t>
            </a:r>
            <a:r>
              <a:rPr lang="pt-BR" sz="2200" dirty="0" err="1">
                <a:solidFill>
                  <a:srgbClr val="002060"/>
                </a:solidFill>
                <a:latin typeface="Georgia" panose="02040502050405020303" pitchFamily="18" charset="0"/>
              </a:rPr>
              <a:t>tarifários</a:t>
            </a:r>
            <a:r>
              <a:rPr lang="pt-BR" sz="2200" dirty="0">
                <a:solidFill>
                  <a:srgbClr val="002060"/>
                </a:solidFill>
                <a:latin typeface="Georgia" panose="02040502050405020303" pitchFamily="18" charset="0"/>
              </a:rPr>
              <a:t> de 2021; </a:t>
            </a:r>
          </a:p>
          <a:p>
            <a:pPr algn="just"/>
            <a:r>
              <a:rPr lang="pt-BR" sz="2200" dirty="0">
                <a:solidFill>
                  <a:srgbClr val="002060"/>
                </a:solidFill>
                <a:latin typeface="Georgia" panose="02040502050405020303" pitchFamily="18" charset="0"/>
              </a:rPr>
              <a:t> </a:t>
            </a:r>
          </a:p>
          <a:p>
            <a:pPr algn="just"/>
            <a:r>
              <a:rPr lang="pt-BR" sz="2200" dirty="0">
                <a:solidFill>
                  <a:srgbClr val="002060"/>
                </a:solidFill>
                <a:latin typeface="Georgia" panose="02040502050405020303" pitchFamily="18" charset="0"/>
              </a:rPr>
              <a:t>Ou seja, no ano de 2021 os consumidores sofrerão um aumento em suas faturas de energia elétrica, em decorrência da operação Conta-COVID. </a:t>
            </a:r>
          </a:p>
          <a:p>
            <a:pPr algn="just"/>
            <a:endParaRPr lang="pt-BR" sz="2200" dirty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 algn="just"/>
            <a:r>
              <a:rPr lang="pt-BR" sz="2200" dirty="0">
                <a:solidFill>
                  <a:srgbClr val="002060"/>
                </a:solidFill>
                <a:latin typeface="Georgia" panose="02040502050405020303" pitchFamily="18" charset="0"/>
              </a:rPr>
              <a:t>(d.4) as quotas </a:t>
            </a:r>
            <a:r>
              <a:rPr lang="pt-BR" sz="2200" dirty="0" err="1">
                <a:solidFill>
                  <a:srgbClr val="002060"/>
                </a:solidFill>
                <a:latin typeface="Georgia" panose="02040502050405020303" pitchFamily="18" charset="0"/>
              </a:rPr>
              <a:t>serão</a:t>
            </a:r>
            <a:r>
              <a:rPr lang="pt-BR" sz="2200" dirty="0">
                <a:solidFill>
                  <a:srgbClr val="002060"/>
                </a:solidFill>
                <a:latin typeface="Georgia" panose="02040502050405020303" pitchFamily="18" charset="0"/>
              </a:rPr>
              <a:t> majoradas para a </a:t>
            </a:r>
            <a:r>
              <a:rPr lang="pt-BR" sz="2200" dirty="0" err="1">
                <a:solidFill>
                  <a:srgbClr val="002060"/>
                </a:solidFill>
                <a:latin typeface="Georgia" panose="02040502050405020303" pitchFamily="18" charset="0"/>
              </a:rPr>
              <a:t>constituição</a:t>
            </a:r>
            <a:r>
              <a:rPr lang="pt-BR" sz="2200" dirty="0">
                <a:solidFill>
                  <a:srgbClr val="002060"/>
                </a:solidFill>
                <a:latin typeface="Georgia" panose="02040502050405020303" pitchFamily="18" charset="0"/>
              </a:rPr>
              <a:t> de reserva de liquidez equivalente a, no </a:t>
            </a:r>
            <a:r>
              <a:rPr lang="pt-BR" sz="2200" dirty="0" err="1">
                <a:solidFill>
                  <a:srgbClr val="002060"/>
                </a:solidFill>
                <a:latin typeface="Georgia" panose="02040502050405020303" pitchFamily="18" charset="0"/>
              </a:rPr>
              <a:t>mínimo</a:t>
            </a:r>
            <a:r>
              <a:rPr lang="pt-BR" sz="2200" dirty="0">
                <a:solidFill>
                  <a:srgbClr val="002060"/>
                </a:solidFill>
                <a:latin typeface="Georgia" panose="02040502050405020303" pitchFamily="18" charset="0"/>
              </a:rPr>
              <a:t>, 10% dos valores necessárias para a Conta-COVID;</a:t>
            </a:r>
          </a:p>
          <a:p>
            <a:pPr algn="just"/>
            <a:r>
              <a:rPr lang="pt-BR" sz="2200" dirty="0">
                <a:solidFill>
                  <a:srgbClr val="002060"/>
                </a:solidFill>
                <a:latin typeface="Georgia" panose="02040502050405020303" pitchFamily="18" charset="0"/>
              </a:rPr>
              <a:t> </a:t>
            </a:r>
          </a:p>
          <a:p>
            <a:pPr algn="just"/>
            <a:r>
              <a:rPr lang="pt-BR" sz="2200" dirty="0">
                <a:solidFill>
                  <a:srgbClr val="002060"/>
                </a:solidFill>
                <a:latin typeface="Georgia" panose="02040502050405020303" pitchFamily="18" charset="0"/>
              </a:rPr>
              <a:t>(d.5) os recursos </a:t>
            </a:r>
            <a:r>
              <a:rPr lang="pt-BR" sz="2200" dirty="0" err="1">
                <a:solidFill>
                  <a:srgbClr val="002060"/>
                </a:solidFill>
                <a:latin typeface="Georgia" panose="02040502050405020303" pitchFamily="18" charset="0"/>
              </a:rPr>
              <a:t>serão</a:t>
            </a:r>
            <a:r>
              <a:rPr lang="pt-BR" sz="2200" dirty="0">
                <a:solidFill>
                  <a:srgbClr val="002060"/>
                </a:solidFill>
                <a:latin typeface="Georgia" panose="02040502050405020303" pitchFamily="18" charset="0"/>
              </a:rPr>
              <a:t> repassados da CDE para a Conta- COVID para </a:t>
            </a:r>
            <a:r>
              <a:rPr lang="pt-BR" sz="2200" dirty="0" err="1">
                <a:solidFill>
                  <a:srgbClr val="002060"/>
                </a:solidFill>
                <a:latin typeface="Georgia" panose="02040502050405020303" pitchFamily="18" charset="0"/>
              </a:rPr>
              <a:t>liquidação</a:t>
            </a:r>
            <a:r>
              <a:rPr lang="pt-BR" sz="2200" dirty="0">
                <a:solidFill>
                  <a:srgbClr val="002060"/>
                </a:solidFill>
                <a:latin typeface="Georgia" panose="02040502050405020303" pitchFamily="18" charset="0"/>
              </a:rPr>
              <a:t> do principal e dos </a:t>
            </a:r>
            <a:r>
              <a:rPr lang="pt-BR" sz="2200" dirty="0" err="1">
                <a:solidFill>
                  <a:srgbClr val="002060"/>
                </a:solidFill>
                <a:latin typeface="Georgia" panose="02040502050405020303" pitchFamily="18" charset="0"/>
              </a:rPr>
              <a:t>acessórios</a:t>
            </a:r>
            <a:r>
              <a:rPr lang="pt-BR" sz="2200" dirty="0">
                <a:solidFill>
                  <a:srgbClr val="002060"/>
                </a:solidFill>
                <a:latin typeface="Georgia" panose="02040502050405020303" pitchFamily="18" charset="0"/>
              </a:rPr>
              <a:t>, bem como para a </a:t>
            </a:r>
            <a:r>
              <a:rPr lang="pt-BR" sz="2200" dirty="0" err="1">
                <a:solidFill>
                  <a:srgbClr val="002060"/>
                </a:solidFill>
                <a:latin typeface="Georgia" panose="02040502050405020303" pitchFamily="18" charset="0"/>
              </a:rPr>
              <a:t>constituição</a:t>
            </a:r>
            <a:r>
              <a:rPr lang="pt-BR" sz="2200" dirty="0">
                <a:solidFill>
                  <a:srgbClr val="002060"/>
                </a:solidFill>
                <a:latin typeface="Georgia" panose="02040502050405020303" pitchFamily="18" charset="0"/>
              </a:rPr>
              <a:t> de garantias das </a:t>
            </a:r>
            <a:r>
              <a:rPr lang="pt-BR" sz="2200" dirty="0" err="1">
                <a:solidFill>
                  <a:srgbClr val="002060"/>
                </a:solidFill>
                <a:latin typeface="Georgia" panose="02040502050405020303" pitchFamily="18" charset="0"/>
              </a:rPr>
              <a:t>operações</a:t>
            </a:r>
            <a:r>
              <a:rPr lang="pt-BR" sz="2200" dirty="0">
                <a:solidFill>
                  <a:srgbClr val="002060"/>
                </a:solidFill>
                <a:latin typeface="Georgia" panose="02040502050405020303" pitchFamily="18" charset="0"/>
              </a:rPr>
              <a:t> que </a:t>
            </a:r>
            <a:r>
              <a:rPr lang="pt-BR" sz="2200" dirty="0" err="1">
                <a:solidFill>
                  <a:srgbClr val="002060"/>
                </a:solidFill>
                <a:latin typeface="Georgia" panose="02040502050405020303" pitchFamily="18" charset="0"/>
              </a:rPr>
              <a:t>poderão</a:t>
            </a:r>
            <a:r>
              <a:rPr lang="pt-BR" sz="2200" dirty="0">
                <a:solidFill>
                  <a:srgbClr val="002060"/>
                </a:solidFill>
                <a:latin typeface="Georgia" panose="02040502050405020303" pitchFamily="18" charset="0"/>
              </a:rPr>
              <a:t> ser amortizadas no prazo estipulado ou de forma antecipada desde que </a:t>
            </a:r>
            <a:r>
              <a:rPr lang="pt-BR" sz="2200" dirty="0" err="1">
                <a:solidFill>
                  <a:srgbClr val="002060"/>
                </a:solidFill>
                <a:latin typeface="Georgia" panose="02040502050405020303" pitchFamily="18" charset="0"/>
              </a:rPr>
              <a:t>não</a:t>
            </a:r>
            <a:r>
              <a:rPr lang="pt-BR" sz="2200" dirty="0">
                <a:solidFill>
                  <a:srgbClr val="002060"/>
                </a:solidFill>
                <a:latin typeface="Georgia" panose="02040502050405020303" pitchFamily="18" charset="0"/>
              </a:rPr>
              <a:t> resulte em aumento do custo para os consumidores. </a:t>
            </a:r>
          </a:p>
        </p:txBody>
      </p:sp>
    </p:spTree>
    <p:extLst>
      <p:ext uri="{BB962C8B-B14F-4D97-AF65-F5344CB8AC3E}">
        <p14:creationId xmlns:p14="http://schemas.microsoft.com/office/powerpoint/2010/main" val="21874159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:\Users\Irla\Desktop\TRABALHOS HUGO 2018\BRAIN\07 - 06 abr 18 - Papelaria - Tomanik Martiniano\fundo-ppt_2.png">
            <a:extLst>
              <a:ext uri="{FF2B5EF4-FFF2-40B4-BE49-F238E27FC236}">
                <a16:creationId xmlns:a16="http://schemas.microsoft.com/office/drawing/2014/main" id="{19E175CB-4CEE-614B-AE84-EE92D97E2F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71334" y="-1"/>
            <a:ext cx="10215333" cy="68627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Irla\Desktop\TRABALHOS HUGO 2018\BRAIN\07 - 06 abr 18 - Papelaria - Tomanik Martiniano\logo-Tomanik-Martinian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6237312"/>
            <a:ext cx="1160059" cy="401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tângulo 4">
            <a:extLst>
              <a:ext uri="{FF2B5EF4-FFF2-40B4-BE49-F238E27FC236}">
                <a16:creationId xmlns:a16="http://schemas.microsoft.com/office/drawing/2014/main" id="{C7AD79E9-E5C4-6F42-9F63-0832BC6A2AFC}"/>
              </a:ext>
            </a:extLst>
          </p:cNvPr>
          <p:cNvSpPr/>
          <p:nvPr/>
        </p:nvSpPr>
        <p:spPr>
          <a:xfrm>
            <a:off x="971600" y="-27384"/>
            <a:ext cx="8140662" cy="707886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r"/>
            <a:r>
              <a:rPr lang="pt-BR" sz="4000" cap="none" spc="0" dirty="0">
                <a:ln w="10541" cmpd="sng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latin typeface="Georgia" panose="02040502050405020303" pitchFamily="18" charset="0"/>
                <a:ea typeface="Cambria Math" panose="02040503050406030204" pitchFamily="18" charset="0"/>
              </a:rPr>
              <a:t>Amortização - Operação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A3AB8C5A-C334-874C-9417-C4E043E10ABE}"/>
              </a:ext>
            </a:extLst>
          </p:cNvPr>
          <p:cNvSpPr txBox="1"/>
          <p:nvPr/>
        </p:nvSpPr>
        <p:spPr>
          <a:xfrm>
            <a:off x="179511" y="596295"/>
            <a:ext cx="8720899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200" dirty="0">
                <a:solidFill>
                  <a:srgbClr val="002060"/>
                </a:solidFill>
                <a:latin typeface="Georgia" panose="02040502050405020303" pitchFamily="18" charset="0"/>
              </a:rPr>
              <a:t>(d.6) os consumidores que deixarem o Ambiente de </a:t>
            </a:r>
            <a:r>
              <a:rPr lang="pt-BR" sz="2200" dirty="0" err="1">
                <a:solidFill>
                  <a:srgbClr val="002060"/>
                </a:solidFill>
                <a:latin typeface="Georgia" panose="02040502050405020303" pitchFamily="18" charset="0"/>
              </a:rPr>
              <a:t>Contratação</a:t>
            </a:r>
            <a:r>
              <a:rPr lang="pt-BR" sz="2200" dirty="0">
                <a:solidFill>
                  <a:srgbClr val="002060"/>
                </a:solidFill>
                <a:latin typeface="Georgia" panose="02040502050405020303" pitchFamily="18" charset="0"/>
              </a:rPr>
              <a:t> Regulada – (ACR) e exercerem a opção de migração para o Ambiente de Contratação Livre – (ACL), a partir de 08.04.2020, </a:t>
            </a:r>
            <a:r>
              <a:rPr lang="pt-BR" sz="2200" dirty="0" err="1">
                <a:solidFill>
                  <a:srgbClr val="002060"/>
                </a:solidFill>
                <a:latin typeface="Georgia" panose="02040502050405020303" pitchFamily="18" charset="0"/>
              </a:rPr>
              <a:t>permanecerão</a:t>
            </a:r>
            <a:r>
              <a:rPr lang="pt-BR" sz="2200" dirty="0">
                <a:solidFill>
                  <a:srgbClr val="002060"/>
                </a:solidFill>
                <a:latin typeface="Georgia" panose="02040502050405020303" pitchFamily="18" charset="0"/>
              </a:rPr>
              <a:t> obrigados a pagar as quotas da Conta-COVID. </a:t>
            </a:r>
          </a:p>
          <a:p>
            <a:pPr algn="just"/>
            <a:r>
              <a:rPr lang="pt-BR" sz="2200" dirty="0">
                <a:solidFill>
                  <a:srgbClr val="002060"/>
                </a:solidFill>
                <a:latin typeface="Georgia" panose="02040502050405020303" pitchFamily="18" charset="0"/>
              </a:rPr>
              <a:t> </a:t>
            </a:r>
          </a:p>
          <a:p>
            <a:pPr algn="just"/>
            <a:r>
              <a:rPr lang="pt-BR" sz="2200" dirty="0">
                <a:solidFill>
                  <a:srgbClr val="002060"/>
                </a:solidFill>
                <a:latin typeface="Georgia" panose="02040502050405020303" pitchFamily="18" charset="0"/>
              </a:rPr>
              <a:t>(d.7) eventual </a:t>
            </a:r>
            <a:r>
              <a:rPr lang="pt-BR" sz="2200" dirty="0" err="1">
                <a:solidFill>
                  <a:srgbClr val="002060"/>
                </a:solidFill>
                <a:latin typeface="Georgia" panose="02040502050405020303" pitchFamily="18" charset="0"/>
              </a:rPr>
              <a:t>insuficiência</a:t>
            </a:r>
            <a:r>
              <a:rPr lang="pt-BR" sz="2200" dirty="0">
                <a:solidFill>
                  <a:srgbClr val="002060"/>
                </a:solidFill>
                <a:latin typeface="Georgia" panose="02040502050405020303" pitchFamily="18" charset="0"/>
              </a:rPr>
              <a:t> de recursos para o pagamento das </a:t>
            </a:r>
            <a:r>
              <a:rPr lang="pt-BR" sz="2200" dirty="0" err="1">
                <a:solidFill>
                  <a:srgbClr val="002060"/>
                </a:solidFill>
                <a:latin typeface="Georgia" panose="02040502050405020303" pitchFamily="18" charset="0"/>
              </a:rPr>
              <a:t>operações</a:t>
            </a:r>
            <a:r>
              <a:rPr lang="pt-BR" sz="2200" dirty="0">
                <a:solidFill>
                  <a:srgbClr val="002060"/>
                </a:solidFill>
                <a:latin typeface="Georgia" panose="02040502050405020303" pitchFamily="18" charset="0"/>
              </a:rPr>
              <a:t> financeiras será suprida mediante quotas </a:t>
            </a:r>
            <a:r>
              <a:rPr lang="pt-BR" sz="2200" dirty="0" err="1">
                <a:solidFill>
                  <a:srgbClr val="002060"/>
                </a:solidFill>
                <a:latin typeface="Georgia" panose="02040502050405020303" pitchFamily="18" charset="0"/>
              </a:rPr>
              <a:t>extraordinárias</a:t>
            </a:r>
            <a:r>
              <a:rPr lang="pt-BR" sz="2200" dirty="0">
                <a:solidFill>
                  <a:srgbClr val="002060"/>
                </a:solidFill>
                <a:latin typeface="Georgia" panose="02040502050405020303" pitchFamily="18" charset="0"/>
              </a:rPr>
              <a:t> a serem recolhidas pelas distribuidoras.</a:t>
            </a:r>
          </a:p>
          <a:p>
            <a:pPr algn="just"/>
            <a:r>
              <a:rPr lang="pt-BR" sz="2200" dirty="0">
                <a:solidFill>
                  <a:srgbClr val="002060"/>
                </a:solidFill>
                <a:latin typeface="Georgia" panose="02040502050405020303" pitchFamily="18" charset="0"/>
              </a:rPr>
              <a:t> </a:t>
            </a:r>
          </a:p>
          <a:p>
            <a:pPr algn="just"/>
            <a:r>
              <a:rPr lang="pt-BR" sz="2200" dirty="0">
                <a:solidFill>
                  <a:srgbClr val="002060"/>
                </a:solidFill>
                <a:latin typeface="Georgia" panose="02040502050405020303" pitchFamily="18" charset="0"/>
              </a:rPr>
              <a:t>É provável que os montantes definidos pela Conta-COVID sejam suficientes para atenuar os impactos oriundos da Pandemia do Novo </a:t>
            </a:r>
            <a:r>
              <a:rPr lang="pt-BR" sz="2200" dirty="0" err="1">
                <a:solidFill>
                  <a:srgbClr val="002060"/>
                </a:solidFill>
                <a:latin typeface="Georgia" panose="02040502050405020303" pitchFamily="18" charset="0"/>
              </a:rPr>
              <a:t>Coronavírus</a:t>
            </a:r>
            <a:r>
              <a:rPr lang="pt-BR" sz="2200" dirty="0">
                <a:solidFill>
                  <a:srgbClr val="002060"/>
                </a:solidFill>
                <a:latin typeface="Georgia" panose="02040502050405020303" pitchFamily="18" charset="0"/>
              </a:rPr>
              <a:t>, pois, caso não sejam, o referido ponto poderá ser objeto de grande questionamento pelas distribuidoras.</a:t>
            </a:r>
          </a:p>
          <a:p>
            <a:pPr algn="just"/>
            <a:endParaRPr lang="pt-BR" sz="2200" dirty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 algn="just"/>
            <a:r>
              <a:rPr lang="pt-BR" sz="2200" dirty="0">
                <a:solidFill>
                  <a:srgbClr val="002060"/>
                </a:solidFill>
                <a:latin typeface="Georgia" panose="02040502050405020303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3880403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:\Users\Irla\Desktop\TRABALHOS HUGO 2018\BRAIN\07 - 06 abr 18 - Papelaria - Tomanik Martiniano\fundo-ppt_2.png">
            <a:extLst>
              <a:ext uri="{FF2B5EF4-FFF2-40B4-BE49-F238E27FC236}">
                <a16:creationId xmlns:a16="http://schemas.microsoft.com/office/drawing/2014/main" id="{19E175CB-4CEE-614B-AE84-EE92D97E2F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71334" y="-1"/>
            <a:ext cx="10215333" cy="68627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Irla\Desktop\TRABALHOS HUGO 2018\BRAIN\07 - 06 abr 18 - Papelaria - Tomanik Martiniano\logo-Tomanik-Martinian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6237312"/>
            <a:ext cx="1160059" cy="401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ítulo 10">
            <a:extLst>
              <a:ext uri="{FF2B5EF4-FFF2-40B4-BE49-F238E27FC236}">
                <a16:creationId xmlns:a16="http://schemas.microsoft.com/office/drawing/2014/main" id="{050713C7-53E3-F544-919E-17FF536D21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07904" y="1916832"/>
            <a:ext cx="5436096" cy="1512168"/>
          </a:xfrm>
        </p:spPr>
        <p:txBody>
          <a:bodyPr>
            <a:normAutofit fontScale="90000"/>
          </a:bodyPr>
          <a:lstStyle/>
          <a:p>
            <a:r>
              <a:rPr lang="pt-BR" b="1" i="1" dirty="0">
                <a:solidFill>
                  <a:srgbClr val="002060"/>
                </a:solidFill>
                <a:latin typeface="Georgia" panose="02040502050405020303" pitchFamily="18" charset="0"/>
              </a:rPr>
              <a:t>Demais pontos relevantes</a:t>
            </a:r>
            <a:br>
              <a:rPr lang="pt-BR" b="1" dirty="0">
                <a:solidFill>
                  <a:srgbClr val="002060"/>
                </a:solidFill>
                <a:latin typeface="Georgia" charset="0"/>
                <a:ea typeface="Georgia" charset="0"/>
                <a:cs typeface="Georgia" charset="0"/>
              </a:rPr>
            </a:br>
            <a:r>
              <a:rPr lang="pt-BR" b="1" i="1" dirty="0">
                <a:solidFill>
                  <a:srgbClr val="002060"/>
                </a:solidFill>
                <a:latin typeface="Georgia" panose="02040502050405020303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3924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:\Users\Irla\Desktop\TRABALHOS HUGO 2018\BRAIN\07 - 06 abr 18 - Papelaria - Tomanik Martiniano\fundo-ppt_2.png">
            <a:extLst>
              <a:ext uri="{FF2B5EF4-FFF2-40B4-BE49-F238E27FC236}">
                <a16:creationId xmlns:a16="http://schemas.microsoft.com/office/drawing/2014/main" id="{19E175CB-4CEE-614B-AE84-EE92D97E2F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71334" y="-1"/>
            <a:ext cx="10215333" cy="68627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Irla\Desktop\TRABALHOS HUGO 2018\BRAIN\07 - 06 abr 18 - Papelaria - Tomanik Martiniano\logo-Tomanik-Martinian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6237312"/>
            <a:ext cx="1160059" cy="401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tângulo 4">
            <a:extLst>
              <a:ext uri="{FF2B5EF4-FFF2-40B4-BE49-F238E27FC236}">
                <a16:creationId xmlns:a16="http://schemas.microsoft.com/office/drawing/2014/main" id="{C7AD79E9-E5C4-6F42-9F63-0832BC6A2AFC}"/>
              </a:ext>
            </a:extLst>
          </p:cNvPr>
          <p:cNvSpPr/>
          <p:nvPr/>
        </p:nvSpPr>
        <p:spPr>
          <a:xfrm>
            <a:off x="1835696" y="-27384"/>
            <a:ext cx="7276566" cy="707886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r"/>
            <a:r>
              <a:rPr lang="pt-BR" sz="4000" cap="none" spc="0" dirty="0">
                <a:ln w="10541" cmpd="sng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latin typeface="Georgia" panose="02040502050405020303" pitchFamily="18" charset="0"/>
                <a:ea typeface="Cambria Math" panose="02040503050406030204" pitchFamily="18" charset="0"/>
              </a:rPr>
              <a:t>Demais – pontos relevantes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A3AB8C5A-C334-874C-9417-C4E043E10ABE}"/>
              </a:ext>
            </a:extLst>
          </p:cNvPr>
          <p:cNvSpPr txBox="1"/>
          <p:nvPr/>
        </p:nvSpPr>
        <p:spPr>
          <a:xfrm>
            <a:off x="179511" y="578713"/>
            <a:ext cx="8720899" cy="6017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pt-BR" sz="2200" dirty="0">
                <a:solidFill>
                  <a:srgbClr val="002060"/>
                </a:solidFill>
                <a:latin typeface="Georgia" panose="02040502050405020303" pitchFamily="18" charset="0"/>
              </a:rPr>
              <a:t>O Decreto nº 10.350, de 2020, prevê, ainda:</a:t>
            </a:r>
          </a:p>
          <a:p>
            <a:pPr algn="just"/>
            <a:r>
              <a:rPr lang="pt-BR" sz="2200" dirty="0">
                <a:solidFill>
                  <a:srgbClr val="002060"/>
                </a:solidFill>
                <a:latin typeface="Georgia" panose="02040502050405020303" pitchFamily="18" charset="0"/>
              </a:rPr>
              <a:t> </a:t>
            </a:r>
          </a:p>
          <a:p>
            <a:pPr algn="just"/>
            <a:r>
              <a:rPr lang="pt-BR" sz="2200" dirty="0">
                <a:solidFill>
                  <a:srgbClr val="002060"/>
                </a:solidFill>
                <a:latin typeface="Georgia" panose="02040502050405020303" pitchFamily="18" charset="0"/>
              </a:rPr>
              <a:t>(e.1) que eventual necessidade de </a:t>
            </a:r>
            <a:r>
              <a:rPr lang="pt-BR" sz="2200" dirty="0" err="1">
                <a:solidFill>
                  <a:srgbClr val="002060"/>
                </a:solidFill>
                <a:latin typeface="Georgia" panose="02040502050405020303" pitchFamily="18" charset="0"/>
              </a:rPr>
              <a:t>recomposição</a:t>
            </a:r>
            <a:r>
              <a:rPr lang="pt-BR" sz="2200" dirty="0">
                <a:solidFill>
                  <a:srgbClr val="002060"/>
                </a:solidFill>
                <a:latin typeface="Georgia" panose="02040502050405020303" pitchFamily="18" charset="0"/>
              </a:rPr>
              <a:t> do </a:t>
            </a:r>
            <a:r>
              <a:rPr lang="pt-BR" sz="2200" dirty="0" err="1">
                <a:solidFill>
                  <a:srgbClr val="002060"/>
                </a:solidFill>
                <a:latin typeface="Georgia" panose="02040502050405020303" pitchFamily="18" charset="0"/>
              </a:rPr>
              <a:t>equilíbrio</a:t>
            </a:r>
            <a:r>
              <a:rPr lang="pt-BR" sz="2200" dirty="0">
                <a:solidFill>
                  <a:srgbClr val="002060"/>
                </a:solidFill>
                <a:latin typeface="Georgia" panose="02040502050405020303" pitchFamily="18" charset="0"/>
              </a:rPr>
              <a:t> </a:t>
            </a:r>
            <a:r>
              <a:rPr lang="pt-BR" sz="2200" dirty="0" err="1">
                <a:solidFill>
                  <a:srgbClr val="002060"/>
                </a:solidFill>
                <a:latin typeface="Georgia" panose="02040502050405020303" pitchFamily="18" charset="0"/>
              </a:rPr>
              <a:t>econômico-financeiro</a:t>
            </a:r>
            <a:r>
              <a:rPr lang="pt-BR" sz="2200" dirty="0">
                <a:solidFill>
                  <a:srgbClr val="002060"/>
                </a:solidFill>
                <a:latin typeface="Georgia" panose="02040502050405020303" pitchFamily="18" charset="0"/>
              </a:rPr>
              <a:t> de contratos de </a:t>
            </a:r>
            <a:r>
              <a:rPr lang="pt-BR" sz="2200" dirty="0" err="1">
                <a:solidFill>
                  <a:srgbClr val="002060"/>
                </a:solidFill>
                <a:latin typeface="Georgia" panose="02040502050405020303" pitchFamily="18" charset="0"/>
              </a:rPr>
              <a:t>concessão</a:t>
            </a:r>
            <a:r>
              <a:rPr lang="pt-BR" sz="2200" dirty="0">
                <a:solidFill>
                  <a:srgbClr val="002060"/>
                </a:solidFill>
                <a:latin typeface="Georgia" panose="02040502050405020303" pitchFamily="18" charset="0"/>
              </a:rPr>
              <a:t> e </a:t>
            </a:r>
            <a:r>
              <a:rPr lang="pt-BR" sz="2200" dirty="0" err="1">
                <a:solidFill>
                  <a:srgbClr val="002060"/>
                </a:solidFill>
                <a:latin typeface="Georgia" panose="02040502050405020303" pitchFamily="18" charset="0"/>
              </a:rPr>
              <a:t>permissão</a:t>
            </a:r>
            <a:r>
              <a:rPr lang="pt-BR" sz="2200" dirty="0">
                <a:solidFill>
                  <a:srgbClr val="002060"/>
                </a:solidFill>
                <a:latin typeface="Georgia" panose="02040502050405020303" pitchFamily="18" charset="0"/>
              </a:rPr>
              <a:t> será apreciada pela ANEEL. </a:t>
            </a:r>
          </a:p>
          <a:p>
            <a:pPr algn="just"/>
            <a:r>
              <a:rPr lang="pt-BR" sz="2200" dirty="0">
                <a:solidFill>
                  <a:srgbClr val="002060"/>
                </a:solidFill>
                <a:latin typeface="Georgia" panose="02040502050405020303" pitchFamily="18" charset="0"/>
              </a:rPr>
              <a:t> </a:t>
            </a:r>
          </a:p>
          <a:p>
            <a:pPr algn="just"/>
            <a:r>
              <a:rPr lang="pt-BR" sz="2200" dirty="0">
                <a:solidFill>
                  <a:srgbClr val="002060"/>
                </a:solidFill>
                <a:latin typeface="Georgia" panose="02040502050405020303" pitchFamily="18" charset="0"/>
              </a:rPr>
              <a:t>(e.2) que, embora os custos ordinários da operação sejam arcados pelos consumidores, as distribuidoras poderão efetuar o ressarcimento aos consumidores, caso (a) gradação do </a:t>
            </a:r>
            <a:r>
              <a:rPr lang="pt-BR" sz="2200" dirty="0" err="1">
                <a:solidFill>
                  <a:srgbClr val="002060"/>
                </a:solidFill>
                <a:latin typeface="Georgia" panose="02040502050405020303" pitchFamily="18" charset="0"/>
              </a:rPr>
              <a:t>benefício</a:t>
            </a:r>
            <a:r>
              <a:rPr lang="pt-BR" sz="2200" dirty="0">
                <a:solidFill>
                  <a:srgbClr val="002060"/>
                </a:solidFill>
                <a:latin typeface="Georgia" panose="02040502050405020303" pitchFamily="18" charset="0"/>
              </a:rPr>
              <a:t> ou da utilidade, potencial ou efetiva, </a:t>
            </a:r>
            <a:r>
              <a:rPr lang="pt-BR" sz="2200" dirty="0" err="1">
                <a:solidFill>
                  <a:srgbClr val="002060"/>
                </a:solidFill>
                <a:latin typeface="Georgia" panose="02040502050405020303" pitchFamily="18" charset="0"/>
              </a:rPr>
              <a:t>atribuível</a:t>
            </a:r>
            <a:r>
              <a:rPr lang="pt-BR" sz="2200" dirty="0">
                <a:solidFill>
                  <a:srgbClr val="002060"/>
                </a:solidFill>
                <a:latin typeface="Georgia" panose="02040502050405020303" pitchFamily="18" charset="0"/>
              </a:rPr>
              <a:t> aos consumidores; (</a:t>
            </a:r>
            <a:r>
              <a:rPr lang="pt-BR" sz="2200" dirty="0" err="1">
                <a:solidFill>
                  <a:srgbClr val="002060"/>
                </a:solidFill>
                <a:latin typeface="Georgia" panose="02040502050405020303" pitchFamily="18" charset="0"/>
              </a:rPr>
              <a:t>b</a:t>
            </a:r>
            <a:r>
              <a:rPr lang="pt-BR" sz="2200" dirty="0">
                <a:solidFill>
                  <a:srgbClr val="002060"/>
                </a:solidFill>
                <a:latin typeface="Georgia" panose="02040502050405020303" pitchFamily="18" charset="0"/>
              </a:rPr>
              <a:t>) o ressarcimento, por meio das tarifas, seja realizado de forma concomitante ao </a:t>
            </a:r>
            <a:r>
              <a:rPr lang="pt-BR" sz="2200" dirty="0" err="1">
                <a:solidFill>
                  <a:srgbClr val="002060"/>
                </a:solidFill>
                <a:latin typeface="Georgia" panose="02040502050405020303" pitchFamily="18" charset="0"/>
              </a:rPr>
              <a:t>reequilíbrio</a:t>
            </a:r>
            <a:r>
              <a:rPr lang="pt-BR" sz="2200" dirty="0">
                <a:solidFill>
                  <a:srgbClr val="002060"/>
                </a:solidFill>
                <a:latin typeface="Georgia" panose="02040502050405020303" pitchFamily="18" charset="0"/>
              </a:rPr>
              <a:t>; e (</a:t>
            </a:r>
            <a:r>
              <a:rPr lang="pt-BR" sz="2200" dirty="0" err="1">
                <a:solidFill>
                  <a:srgbClr val="002060"/>
                </a:solidFill>
                <a:latin typeface="Georgia" panose="02040502050405020303" pitchFamily="18" charset="0"/>
              </a:rPr>
              <a:t>c</a:t>
            </a:r>
            <a:r>
              <a:rPr lang="pt-BR" sz="2200" dirty="0">
                <a:solidFill>
                  <a:srgbClr val="002060"/>
                </a:solidFill>
                <a:latin typeface="Georgia" panose="02040502050405020303" pitchFamily="18" charset="0"/>
              </a:rPr>
              <a:t>) observe a regulação da ANEEL.</a:t>
            </a:r>
          </a:p>
          <a:p>
            <a:pPr algn="just"/>
            <a:r>
              <a:rPr lang="pt-BR" sz="2200" dirty="0">
                <a:solidFill>
                  <a:srgbClr val="002060"/>
                </a:solidFill>
                <a:latin typeface="Georgia" panose="02040502050405020303" pitchFamily="18" charset="0"/>
              </a:rPr>
              <a:t> </a:t>
            </a:r>
          </a:p>
          <a:p>
            <a:pPr algn="just"/>
            <a:r>
              <a:rPr lang="pt-BR" sz="2200" dirty="0">
                <a:solidFill>
                  <a:srgbClr val="002060"/>
                </a:solidFill>
                <a:latin typeface="Georgia" panose="02040502050405020303" pitchFamily="18" charset="0"/>
              </a:rPr>
              <a:t>(e.3) a redução da reserva de garantia do Programa de Incentivo </a:t>
            </a:r>
            <a:r>
              <a:rPr lang="pt-BR" sz="2200" dirty="0" err="1">
                <a:solidFill>
                  <a:srgbClr val="002060"/>
                </a:solidFill>
                <a:latin typeface="Georgia" panose="02040502050405020303" pitchFamily="18" charset="0"/>
              </a:rPr>
              <a:t>às</a:t>
            </a:r>
            <a:r>
              <a:rPr lang="pt-BR" sz="2200" dirty="0">
                <a:solidFill>
                  <a:srgbClr val="002060"/>
                </a:solidFill>
                <a:latin typeface="Georgia" panose="02040502050405020303" pitchFamily="18" charset="0"/>
              </a:rPr>
              <a:t> Fontes Alternativas de Energia </a:t>
            </a:r>
            <a:r>
              <a:rPr lang="pt-BR" sz="2200" dirty="0" err="1">
                <a:solidFill>
                  <a:srgbClr val="002060"/>
                </a:solidFill>
                <a:latin typeface="Georgia" panose="02040502050405020303" pitchFamily="18" charset="0"/>
              </a:rPr>
              <a:t>Elétrica</a:t>
            </a:r>
            <a:r>
              <a:rPr lang="pt-BR" sz="2200" dirty="0">
                <a:solidFill>
                  <a:srgbClr val="002060"/>
                </a:solidFill>
                <a:latin typeface="Georgia" panose="02040502050405020303" pitchFamily="18" charset="0"/>
              </a:rPr>
              <a:t> – (PROINFA) para metade de um duodécimo da quota anual.</a:t>
            </a:r>
          </a:p>
          <a:p>
            <a:pPr algn="just"/>
            <a:r>
              <a:rPr lang="pt-BR" sz="2200" dirty="0">
                <a:solidFill>
                  <a:srgbClr val="002060"/>
                </a:solidFill>
                <a:latin typeface="Georgia" panose="02040502050405020303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7951817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:\Users\Irla\Desktop\TRABALHOS HUGO 2018\BRAIN\07 - 06 abr 18 - Papelaria - Tomanik Martiniano\fundo-ppt_2.png">
            <a:extLst>
              <a:ext uri="{FF2B5EF4-FFF2-40B4-BE49-F238E27FC236}">
                <a16:creationId xmlns:a16="http://schemas.microsoft.com/office/drawing/2014/main" id="{19E175CB-4CEE-614B-AE84-EE92D97E2F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71334" y="-1"/>
            <a:ext cx="10215333" cy="68627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6" descr="C:\Users\Irla\Desktop\TRABALHOS HUGO 2018\BRAIN\07 - 06 abr 18 - Papelaria - Tomanik Martiniano\fundo-ppt_2.png">
            <a:extLst>
              <a:ext uri="{FF2B5EF4-FFF2-40B4-BE49-F238E27FC236}">
                <a16:creationId xmlns:a16="http://schemas.microsoft.com/office/drawing/2014/main" id="{A5F455BA-9154-BF4E-BB01-B9FC7967C9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-1404664" y="-963488"/>
            <a:ext cx="10215333" cy="68627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Irla\Desktop\TRABALHOS HUGO 2018\BRAIN\07 - 06 abr 18 - Papelaria - Tomanik Martiniano\logo-Tomanik-Martinian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6237312"/>
            <a:ext cx="1160059" cy="401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tângulo 4">
            <a:extLst>
              <a:ext uri="{FF2B5EF4-FFF2-40B4-BE49-F238E27FC236}">
                <a16:creationId xmlns:a16="http://schemas.microsoft.com/office/drawing/2014/main" id="{C7AD79E9-E5C4-6F42-9F63-0832BC6A2AFC}"/>
              </a:ext>
            </a:extLst>
          </p:cNvPr>
          <p:cNvSpPr/>
          <p:nvPr/>
        </p:nvSpPr>
        <p:spPr>
          <a:xfrm>
            <a:off x="3740658" y="-27384"/>
            <a:ext cx="5439854" cy="707886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r"/>
            <a:r>
              <a:rPr lang="pt-BR" sz="4000" b="1" cap="none" spc="0" dirty="0">
                <a:ln w="10541" cmpd="sng">
                  <a:noFill/>
                  <a:prstDash val="solid"/>
                </a:ln>
                <a:solidFill>
                  <a:srgbClr val="002060"/>
                </a:solidFill>
                <a:latin typeface="Georgia" panose="02040502050405020303" pitchFamily="18" charset="0"/>
                <a:ea typeface="Cambria Math" panose="02040503050406030204" pitchFamily="18" charset="0"/>
              </a:rPr>
              <a:t>Agenda</a:t>
            </a: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AA7ADBBC-2587-B643-BF2B-6D87278E855F}"/>
              </a:ext>
            </a:extLst>
          </p:cNvPr>
          <p:cNvSpPr/>
          <p:nvPr/>
        </p:nvSpPr>
        <p:spPr>
          <a:xfrm>
            <a:off x="179512" y="548680"/>
            <a:ext cx="8770812" cy="5080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Wingdings" charset="2"/>
              <a:buChar char="q"/>
            </a:pPr>
            <a:r>
              <a:rPr lang="pt-BR" sz="2400" b="1" dirty="0">
                <a:solidFill>
                  <a:srgbClr val="002060"/>
                </a:solidFill>
                <a:latin typeface="Georgia" charset="0"/>
                <a:ea typeface="Georgia" charset="0"/>
                <a:cs typeface="Georgia" charset="0"/>
              </a:rPr>
              <a:t>Medida Provisória 950/2020</a:t>
            </a:r>
            <a:endParaRPr lang="pt-BR" sz="2400" b="1" dirty="0">
              <a:solidFill>
                <a:srgbClr val="002060"/>
              </a:solidFill>
              <a:latin typeface="Georgia" charset="0"/>
            </a:endParaRPr>
          </a:p>
          <a:p>
            <a:pPr marL="342900" indent="-342900" algn="just">
              <a:lnSpc>
                <a:spcPct val="150000"/>
              </a:lnSpc>
              <a:buFont typeface="Wingdings" charset="2"/>
              <a:buChar char="q"/>
            </a:pPr>
            <a:endParaRPr lang="pt-BR" sz="1500" b="1" dirty="0">
              <a:solidFill>
                <a:srgbClr val="002060"/>
              </a:solidFill>
              <a:latin typeface="Georgia" charset="0"/>
              <a:ea typeface="Georgia" charset="0"/>
              <a:cs typeface="Georgia" charset="0"/>
            </a:endParaRPr>
          </a:p>
          <a:p>
            <a:pPr marL="342900" indent="-342900" algn="just">
              <a:lnSpc>
                <a:spcPct val="150000"/>
              </a:lnSpc>
              <a:buFont typeface="Wingdings" charset="2"/>
              <a:buChar char="q"/>
            </a:pPr>
            <a:r>
              <a:rPr lang="pt-BR" sz="2400" b="1" dirty="0">
                <a:solidFill>
                  <a:srgbClr val="002060"/>
                </a:solidFill>
                <a:latin typeface="Georgia" charset="0"/>
                <a:ea typeface="Georgia" charset="0"/>
                <a:cs typeface="Georgia" charset="0"/>
              </a:rPr>
              <a:t>Decreto nº 10.350/2020 – Conta-COVID</a:t>
            </a:r>
          </a:p>
          <a:p>
            <a:pPr marL="342900" indent="-342900" algn="just">
              <a:lnSpc>
                <a:spcPct val="150000"/>
              </a:lnSpc>
              <a:buFont typeface="Wingdings" charset="2"/>
              <a:buChar char="q"/>
            </a:pPr>
            <a:endParaRPr lang="pt-BR" sz="1500" b="1" dirty="0">
              <a:solidFill>
                <a:srgbClr val="002060"/>
              </a:solidFill>
              <a:latin typeface="Georgia" charset="0"/>
              <a:ea typeface="Georgia" charset="0"/>
              <a:cs typeface="Georgia" charset="0"/>
            </a:endParaRPr>
          </a:p>
          <a:p>
            <a:pPr marL="342900" indent="-342900" algn="just">
              <a:lnSpc>
                <a:spcPct val="150000"/>
              </a:lnSpc>
              <a:buFont typeface="Wingdings" charset="2"/>
              <a:buChar char="q"/>
            </a:pPr>
            <a:r>
              <a:rPr lang="pt-BR" sz="2400" b="1" dirty="0">
                <a:solidFill>
                  <a:srgbClr val="002060"/>
                </a:solidFill>
                <a:latin typeface="Georgia" charset="0"/>
                <a:ea typeface="Georgia" charset="0"/>
                <a:cs typeface="Georgia" charset="0"/>
              </a:rPr>
              <a:t>Liberação dos Recursos</a:t>
            </a:r>
            <a:endParaRPr lang="pt-BR" sz="2400" b="1" dirty="0">
              <a:solidFill>
                <a:srgbClr val="002060"/>
              </a:solidFill>
              <a:latin typeface="Georgia" charset="0"/>
            </a:endParaRPr>
          </a:p>
          <a:p>
            <a:pPr marL="342900" indent="-342900" algn="just">
              <a:lnSpc>
                <a:spcPct val="150000"/>
              </a:lnSpc>
              <a:buFont typeface="Wingdings" charset="2"/>
              <a:buChar char="q"/>
            </a:pPr>
            <a:endParaRPr lang="pt-BR" sz="1500" b="1" dirty="0">
              <a:solidFill>
                <a:srgbClr val="002060"/>
              </a:solidFill>
              <a:latin typeface="Georgia" charset="0"/>
              <a:ea typeface="Georgia" charset="0"/>
              <a:cs typeface="Georgia" charset="0"/>
            </a:endParaRPr>
          </a:p>
          <a:p>
            <a:pPr marL="342900" indent="-342900" algn="just">
              <a:lnSpc>
                <a:spcPct val="150000"/>
              </a:lnSpc>
              <a:buFont typeface="Wingdings" charset="2"/>
              <a:buChar char="q"/>
            </a:pPr>
            <a:r>
              <a:rPr lang="pt-BR" sz="2400" b="1" dirty="0">
                <a:solidFill>
                  <a:srgbClr val="002060"/>
                </a:solidFill>
                <a:latin typeface="Georgia" charset="0"/>
                <a:ea typeface="Georgia" charset="0"/>
                <a:cs typeface="Georgia" charset="0"/>
              </a:rPr>
              <a:t>Requisitos - Distribuidoras</a:t>
            </a:r>
          </a:p>
          <a:p>
            <a:pPr marL="342900" indent="-342900" algn="just">
              <a:lnSpc>
                <a:spcPct val="150000"/>
              </a:lnSpc>
              <a:buFont typeface="Wingdings" charset="2"/>
              <a:buChar char="q"/>
            </a:pPr>
            <a:endParaRPr lang="pt-BR" sz="1500" b="1" dirty="0">
              <a:solidFill>
                <a:srgbClr val="002060"/>
              </a:solidFill>
              <a:latin typeface="Georgia" charset="0"/>
              <a:ea typeface="Georgia" charset="0"/>
              <a:cs typeface="Georgia" charset="0"/>
            </a:endParaRPr>
          </a:p>
          <a:p>
            <a:pPr marL="342900" indent="-342900" algn="just">
              <a:lnSpc>
                <a:spcPct val="150000"/>
              </a:lnSpc>
              <a:buFont typeface="Wingdings" charset="2"/>
              <a:buChar char="q"/>
            </a:pPr>
            <a:r>
              <a:rPr lang="pt-BR" sz="2400" b="1" dirty="0">
                <a:solidFill>
                  <a:srgbClr val="002060"/>
                </a:solidFill>
                <a:latin typeface="Georgia" charset="0"/>
                <a:ea typeface="Georgia" charset="0"/>
                <a:cs typeface="Georgia" charset="0"/>
              </a:rPr>
              <a:t>Amortização da Operação Financeira</a:t>
            </a:r>
          </a:p>
          <a:p>
            <a:pPr marL="342900" indent="-342900" algn="just">
              <a:lnSpc>
                <a:spcPct val="150000"/>
              </a:lnSpc>
              <a:buFont typeface="Wingdings" charset="2"/>
              <a:buChar char="q"/>
            </a:pPr>
            <a:endParaRPr lang="pt-BR" sz="1500" b="1" dirty="0">
              <a:solidFill>
                <a:srgbClr val="002060"/>
              </a:solidFill>
              <a:latin typeface="Georgia" charset="0"/>
              <a:ea typeface="Georgia" charset="0"/>
              <a:cs typeface="Georgia" charset="0"/>
            </a:endParaRPr>
          </a:p>
          <a:p>
            <a:pPr marL="342900" indent="-342900" algn="just">
              <a:lnSpc>
                <a:spcPct val="150000"/>
              </a:lnSpc>
              <a:buFont typeface="Wingdings" charset="2"/>
              <a:buChar char="q"/>
            </a:pPr>
            <a:r>
              <a:rPr lang="pt-BR" sz="2400" b="1" dirty="0">
                <a:solidFill>
                  <a:srgbClr val="002060"/>
                </a:solidFill>
                <a:latin typeface="Georgia" charset="0"/>
                <a:ea typeface="Georgia" charset="0"/>
                <a:cs typeface="Georgia" charset="0"/>
              </a:rPr>
              <a:t>Demais pontos relevantes</a:t>
            </a:r>
          </a:p>
        </p:txBody>
      </p:sp>
    </p:spTree>
    <p:extLst>
      <p:ext uri="{BB962C8B-B14F-4D97-AF65-F5344CB8AC3E}">
        <p14:creationId xmlns:p14="http://schemas.microsoft.com/office/powerpoint/2010/main" val="2449283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:\Users\Irla\Desktop\TRABALHOS HUGO 2018\BRAIN\07 - 06 abr 18 - Papelaria - Tomanik Martiniano\fundo-ppt_2.png">
            <a:extLst>
              <a:ext uri="{FF2B5EF4-FFF2-40B4-BE49-F238E27FC236}">
                <a16:creationId xmlns:a16="http://schemas.microsoft.com/office/drawing/2014/main" id="{19E175CB-4CEE-614B-AE84-EE92D97E2F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71334" y="-1"/>
            <a:ext cx="10215333" cy="68627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Irla\Desktop\TRABALHOS HUGO 2018\BRAIN\07 - 06 abr 18 - Papelaria - Tomanik Martiniano\logo-Tomanik-Martinian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6237312"/>
            <a:ext cx="1160059" cy="401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tângulo 4">
            <a:extLst>
              <a:ext uri="{FF2B5EF4-FFF2-40B4-BE49-F238E27FC236}">
                <a16:creationId xmlns:a16="http://schemas.microsoft.com/office/drawing/2014/main" id="{C7AD79E9-E5C4-6F42-9F63-0832BC6A2AFC}"/>
              </a:ext>
            </a:extLst>
          </p:cNvPr>
          <p:cNvSpPr/>
          <p:nvPr/>
        </p:nvSpPr>
        <p:spPr>
          <a:xfrm>
            <a:off x="1835696" y="-27384"/>
            <a:ext cx="7276566" cy="707886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r"/>
            <a:r>
              <a:rPr lang="pt-BR" sz="4000" cap="none" spc="0" dirty="0">
                <a:ln w="10541" cmpd="sng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latin typeface="Georgia" panose="02040502050405020303" pitchFamily="18" charset="0"/>
                <a:ea typeface="Cambria Math" panose="02040503050406030204" pitchFamily="18" charset="0"/>
              </a:rPr>
              <a:t>Demais – pontos relevantes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A3AB8C5A-C334-874C-9417-C4E043E10ABE}"/>
              </a:ext>
            </a:extLst>
          </p:cNvPr>
          <p:cNvSpPr txBox="1"/>
          <p:nvPr/>
        </p:nvSpPr>
        <p:spPr>
          <a:xfrm>
            <a:off x="179511" y="578713"/>
            <a:ext cx="8720899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pt-BR" sz="2200" dirty="0">
                <a:solidFill>
                  <a:srgbClr val="002060"/>
                </a:solidFill>
                <a:latin typeface="Georgia" panose="02040502050405020303" pitchFamily="18" charset="0"/>
              </a:rPr>
              <a:t>O Decreto nº 10.350, de 2020, prevê, ainda:</a:t>
            </a:r>
          </a:p>
          <a:p>
            <a:pPr algn="just"/>
            <a:r>
              <a:rPr lang="pt-BR" sz="2200" dirty="0">
                <a:solidFill>
                  <a:srgbClr val="002060"/>
                </a:solidFill>
                <a:latin typeface="Georgia" panose="02040502050405020303" pitchFamily="18" charset="0"/>
              </a:rPr>
              <a:t>  </a:t>
            </a:r>
          </a:p>
          <a:p>
            <a:pPr algn="just"/>
            <a:r>
              <a:rPr lang="pt-BR" sz="2200" dirty="0">
                <a:solidFill>
                  <a:srgbClr val="002060"/>
                </a:solidFill>
                <a:latin typeface="Georgia" panose="02040502050405020303" pitchFamily="18" charset="0"/>
              </a:rPr>
              <a:t>(e.4) que os eventos a seguir serão caracterizados como exposição involuntária das distribuidoras de energia: </a:t>
            </a:r>
          </a:p>
          <a:p>
            <a:pPr algn="just"/>
            <a:r>
              <a:rPr lang="pt-BR" sz="2200" dirty="0">
                <a:solidFill>
                  <a:srgbClr val="002060"/>
                </a:solidFill>
                <a:latin typeface="Georgia" panose="02040502050405020303" pitchFamily="18" charset="0"/>
              </a:rPr>
              <a:t> </a:t>
            </a:r>
          </a:p>
          <a:p>
            <a:pPr algn="just"/>
            <a:r>
              <a:rPr lang="pt-BR" sz="2200" dirty="0">
                <a:solidFill>
                  <a:srgbClr val="002060"/>
                </a:solidFill>
                <a:latin typeface="Georgia" panose="02040502050405020303" pitchFamily="18" charset="0"/>
              </a:rPr>
              <a:t>(e.4.1) </a:t>
            </a:r>
            <a:r>
              <a:rPr lang="pt-BR" sz="2200" dirty="0" err="1">
                <a:solidFill>
                  <a:srgbClr val="002060"/>
                </a:solidFill>
                <a:latin typeface="Georgia" panose="02040502050405020303" pitchFamily="18" charset="0"/>
              </a:rPr>
              <a:t>alterações</a:t>
            </a:r>
            <a:r>
              <a:rPr lang="pt-BR" sz="2200" dirty="0">
                <a:solidFill>
                  <a:srgbClr val="002060"/>
                </a:solidFill>
                <a:latin typeface="Georgia" panose="02040502050405020303" pitchFamily="18" charset="0"/>
              </a:rPr>
              <a:t> na </a:t>
            </a:r>
            <a:r>
              <a:rPr lang="pt-BR" sz="2200" dirty="0" err="1">
                <a:solidFill>
                  <a:srgbClr val="002060"/>
                </a:solidFill>
                <a:latin typeface="Georgia" panose="02040502050405020303" pitchFamily="18" charset="0"/>
              </a:rPr>
              <a:t>distribuição</a:t>
            </a:r>
            <a:r>
              <a:rPr lang="pt-BR" sz="2200" dirty="0">
                <a:solidFill>
                  <a:srgbClr val="002060"/>
                </a:solidFill>
                <a:latin typeface="Georgia" panose="02040502050405020303" pitchFamily="18" charset="0"/>
              </a:rPr>
              <a:t> de quotas de Itaipu Binacional, do PROINFA ou, a partir do ano de 2013, das Usinas Angra 1 e Angra 2;</a:t>
            </a:r>
          </a:p>
          <a:p>
            <a:pPr algn="just"/>
            <a:r>
              <a:rPr lang="pt-BR" sz="2200" dirty="0">
                <a:solidFill>
                  <a:srgbClr val="002060"/>
                </a:solidFill>
                <a:latin typeface="Georgia" panose="02040502050405020303" pitchFamily="18" charset="0"/>
              </a:rPr>
              <a:t> </a:t>
            </a:r>
          </a:p>
          <a:p>
            <a:pPr algn="just"/>
            <a:r>
              <a:rPr lang="pt-BR" sz="2200" dirty="0">
                <a:solidFill>
                  <a:srgbClr val="002060"/>
                </a:solidFill>
                <a:latin typeface="Georgia" panose="02040502050405020303" pitchFamily="18" charset="0"/>
              </a:rPr>
              <a:t>(e.4.2) </a:t>
            </a:r>
            <a:r>
              <a:rPr lang="pt-BR" sz="2200" dirty="0" err="1">
                <a:solidFill>
                  <a:srgbClr val="002060"/>
                </a:solidFill>
                <a:latin typeface="Georgia" panose="02040502050405020303" pitchFamily="18" charset="0"/>
              </a:rPr>
              <a:t>exercício</a:t>
            </a:r>
            <a:r>
              <a:rPr lang="pt-BR" sz="2200" dirty="0">
                <a:solidFill>
                  <a:srgbClr val="002060"/>
                </a:solidFill>
                <a:latin typeface="Georgia" panose="02040502050405020303" pitchFamily="18" charset="0"/>
              </a:rPr>
              <a:t> da </a:t>
            </a:r>
            <a:r>
              <a:rPr lang="pt-BR" sz="2200" dirty="0" err="1">
                <a:solidFill>
                  <a:srgbClr val="002060"/>
                </a:solidFill>
                <a:latin typeface="Georgia" panose="02040502050405020303" pitchFamily="18" charset="0"/>
              </a:rPr>
              <a:t>opção</a:t>
            </a:r>
            <a:r>
              <a:rPr lang="pt-BR" sz="2200" dirty="0">
                <a:solidFill>
                  <a:srgbClr val="002060"/>
                </a:solidFill>
                <a:latin typeface="Georgia" panose="02040502050405020303" pitchFamily="18" charset="0"/>
              </a:rPr>
              <a:t> de compra por consumidores livres e especiais; e </a:t>
            </a:r>
          </a:p>
          <a:p>
            <a:pPr algn="just"/>
            <a:r>
              <a:rPr lang="pt-BR" sz="2200" dirty="0">
                <a:solidFill>
                  <a:srgbClr val="002060"/>
                </a:solidFill>
                <a:latin typeface="Georgia" panose="02040502050405020303" pitchFamily="18" charset="0"/>
              </a:rPr>
              <a:t> </a:t>
            </a:r>
          </a:p>
          <a:p>
            <a:pPr algn="just"/>
            <a:r>
              <a:rPr lang="pt-BR" sz="2200" dirty="0">
                <a:solidFill>
                  <a:srgbClr val="002060"/>
                </a:solidFill>
                <a:latin typeface="Georgia" panose="02040502050405020303" pitchFamily="18" charset="0"/>
              </a:rPr>
              <a:t>(e.4.3) </a:t>
            </a:r>
            <a:r>
              <a:rPr lang="pt-BR" sz="2200" dirty="0" err="1">
                <a:solidFill>
                  <a:srgbClr val="002060"/>
                </a:solidFill>
                <a:latin typeface="Georgia" panose="02040502050405020303" pitchFamily="18" charset="0"/>
              </a:rPr>
              <a:t>redução</a:t>
            </a:r>
            <a:r>
              <a:rPr lang="pt-BR" sz="2200" dirty="0">
                <a:solidFill>
                  <a:srgbClr val="002060"/>
                </a:solidFill>
                <a:latin typeface="Georgia" panose="02040502050405020303" pitchFamily="18" charset="0"/>
              </a:rPr>
              <a:t> de carga decorrente dos efeitos da Pandemia da Novo </a:t>
            </a:r>
            <a:r>
              <a:rPr lang="pt-BR" sz="2200" dirty="0" err="1">
                <a:solidFill>
                  <a:srgbClr val="002060"/>
                </a:solidFill>
                <a:latin typeface="Georgia" panose="02040502050405020303" pitchFamily="18" charset="0"/>
              </a:rPr>
              <a:t>Coronavírus</a:t>
            </a:r>
            <a:r>
              <a:rPr lang="pt-BR" sz="2200" dirty="0">
                <a:solidFill>
                  <a:srgbClr val="002060"/>
                </a:solidFill>
                <a:latin typeface="Georgia" panose="02040502050405020303" pitchFamily="18" charset="0"/>
              </a:rPr>
              <a:t>, nos termos da </a:t>
            </a:r>
            <a:r>
              <a:rPr lang="pt-BR" sz="2200" dirty="0" err="1">
                <a:solidFill>
                  <a:srgbClr val="002060"/>
                </a:solidFill>
                <a:latin typeface="Georgia" panose="02040502050405020303" pitchFamily="18" charset="0"/>
              </a:rPr>
              <a:t>regulação</a:t>
            </a:r>
            <a:r>
              <a:rPr lang="pt-BR" sz="2200" dirty="0">
                <a:solidFill>
                  <a:srgbClr val="002060"/>
                </a:solidFill>
                <a:latin typeface="Georgia" panose="02040502050405020303" pitchFamily="18" charset="0"/>
              </a:rPr>
              <a:t> da ANEEL. </a:t>
            </a:r>
          </a:p>
        </p:txBody>
      </p:sp>
    </p:spTree>
    <p:extLst>
      <p:ext uri="{BB962C8B-B14F-4D97-AF65-F5344CB8AC3E}">
        <p14:creationId xmlns:p14="http://schemas.microsoft.com/office/powerpoint/2010/main" val="13219403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:\Users\Irla\Desktop\TRABALHOS HUGO 2018\BRAIN\07 - 06 abr 18 - Papelaria - Tomanik Martiniano\fundo-ppt_2.png">
            <a:extLst>
              <a:ext uri="{FF2B5EF4-FFF2-40B4-BE49-F238E27FC236}">
                <a16:creationId xmlns:a16="http://schemas.microsoft.com/office/drawing/2014/main" id="{19E175CB-4CEE-614B-AE84-EE92D97E2F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71334" y="-1"/>
            <a:ext cx="10215333" cy="68627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tângulo 8"/>
          <p:cNvSpPr/>
          <p:nvPr/>
        </p:nvSpPr>
        <p:spPr>
          <a:xfrm>
            <a:off x="3024336" y="4060810"/>
            <a:ext cx="5220072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b="1" dirty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Urias Martiniano Garcia Neto</a:t>
            </a:r>
          </a:p>
          <a:p>
            <a:pPr algn="ctr"/>
            <a:endParaRPr lang="pt-BR" b="1" dirty="0">
              <a:solidFill>
                <a:srgbClr val="00206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algn="ctr"/>
            <a:r>
              <a:rPr lang="pt-BR" dirty="0" err="1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Cel</a:t>
            </a:r>
            <a:r>
              <a:rPr lang="pt-BR" dirty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: +55 11 97340 8819</a:t>
            </a:r>
          </a:p>
          <a:p>
            <a:pPr algn="ctr"/>
            <a:r>
              <a:rPr lang="pt-BR" dirty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E-mail: urias@tomasa.adv.br</a:t>
            </a:r>
          </a:p>
          <a:p>
            <a:pPr algn="ctr"/>
            <a:endParaRPr lang="pt-BR" sz="2000" b="1" dirty="0">
              <a:solidFill>
                <a:srgbClr val="00206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1619672" y="2132856"/>
            <a:ext cx="424847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6600" b="1" dirty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Obrigado</a:t>
            </a:r>
          </a:p>
        </p:txBody>
      </p:sp>
      <p:sp>
        <p:nvSpPr>
          <p:cNvPr id="12" name="Retângulo 11"/>
          <p:cNvSpPr/>
          <p:nvPr/>
        </p:nvSpPr>
        <p:spPr>
          <a:xfrm>
            <a:off x="6378556" y="135634"/>
            <a:ext cx="27718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t-BR" sz="1000" dirty="0">
                <a:latin typeface="Georgia" panose="02040502050405020303" pitchFamily="18" charset="0"/>
              </a:rPr>
              <a:t>Avenida Paulista 37  4ª Andar  conj. 41 </a:t>
            </a:r>
          </a:p>
          <a:p>
            <a:pPr algn="r"/>
            <a:r>
              <a:rPr lang="pt-BR" sz="1000" dirty="0">
                <a:latin typeface="Georgia" panose="02040502050405020303" pitchFamily="18" charset="0"/>
              </a:rPr>
              <a:t>HQ Parque Cultural Paulista – Bela Vista</a:t>
            </a:r>
          </a:p>
          <a:p>
            <a:pPr algn="r"/>
            <a:r>
              <a:rPr lang="pt-BR" sz="1000" dirty="0">
                <a:latin typeface="Georgia" panose="02040502050405020303" pitchFamily="18" charset="0"/>
              </a:rPr>
              <a:t>CEP 01311-902 - São Paulo/SP – Brasil</a:t>
            </a:r>
          </a:p>
          <a:p>
            <a:pPr algn="r"/>
            <a:r>
              <a:rPr lang="pt-BR" sz="1000" dirty="0">
                <a:latin typeface="Georgia" panose="02040502050405020303" pitchFamily="18" charset="0"/>
              </a:rPr>
              <a:t>Tel.: +55 11 2246 2743 </a:t>
            </a:r>
          </a:p>
          <a:p>
            <a:pPr algn="r"/>
            <a:r>
              <a:rPr lang="pt-BR" sz="1000" dirty="0">
                <a:latin typeface="Georgia" panose="02040502050405020303" pitchFamily="18" charset="0"/>
              </a:rPr>
              <a:t>Fax: +55 11 2246 2799</a:t>
            </a:r>
          </a:p>
          <a:p>
            <a:pPr algn="r"/>
            <a:r>
              <a:rPr lang="pt-BR" sz="1000" dirty="0">
                <a:latin typeface="Georgia" panose="02040502050405020303" pitchFamily="18" charset="0"/>
              </a:rPr>
              <a:t>www.tomanikpompeu.adv.br</a:t>
            </a:r>
            <a:endParaRPr lang="pt-BR" sz="1400" b="1" dirty="0">
              <a:latin typeface="Georgia" panose="02040502050405020303" pitchFamily="18" charset="0"/>
            </a:endParaRP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4FE8DE86-D3CE-E94C-B1C8-753C1DB5993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6180" y="-99392"/>
            <a:ext cx="3588060" cy="1435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6957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:\Users\Irla\Desktop\TRABALHOS HUGO 2018\BRAIN\07 - 06 abr 18 - Papelaria - Tomanik Martiniano\fundo-ppt_2.png">
            <a:extLst>
              <a:ext uri="{FF2B5EF4-FFF2-40B4-BE49-F238E27FC236}">
                <a16:creationId xmlns:a16="http://schemas.microsoft.com/office/drawing/2014/main" id="{19E175CB-4CEE-614B-AE84-EE92D97E2F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71334" y="-1"/>
            <a:ext cx="10215333" cy="68627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Irla\Desktop\TRABALHOS HUGO 2018\BRAIN\07 - 06 abr 18 - Papelaria - Tomanik Martiniano\logo-Tomanik-Martinian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6237312"/>
            <a:ext cx="1160059" cy="401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ítulo 10">
            <a:extLst>
              <a:ext uri="{FF2B5EF4-FFF2-40B4-BE49-F238E27FC236}">
                <a16:creationId xmlns:a16="http://schemas.microsoft.com/office/drawing/2014/main" id="{050713C7-53E3-F544-919E-17FF536D21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07904" y="1916832"/>
            <a:ext cx="5436096" cy="1512168"/>
          </a:xfrm>
        </p:spPr>
        <p:txBody>
          <a:bodyPr>
            <a:normAutofit fontScale="90000"/>
          </a:bodyPr>
          <a:lstStyle/>
          <a:p>
            <a:r>
              <a:rPr lang="pt-BR" b="1" i="1" dirty="0">
                <a:solidFill>
                  <a:srgbClr val="002060"/>
                </a:solidFill>
                <a:latin typeface="Georgia" panose="02040502050405020303" pitchFamily="18" charset="0"/>
              </a:rPr>
              <a:t>Medida Provisória nº 950/2020</a:t>
            </a:r>
          </a:p>
        </p:txBody>
      </p:sp>
    </p:spTree>
    <p:extLst>
      <p:ext uri="{BB962C8B-B14F-4D97-AF65-F5344CB8AC3E}">
        <p14:creationId xmlns:p14="http://schemas.microsoft.com/office/powerpoint/2010/main" val="40466960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:\Users\Irla\Desktop\TRABALHOS HUGO 2018\BRAIN\07 - 06 abr 18 - Papelaria - Tomanik Martiniano\fundo-ppt_2.png">
            <a:extLst>
              <a:ext uri="{FF2B5EF4-FFF2-40B4-BE49-F238E27FC236}">
                <a16:creationId xmlns:a16="http://schemas.microsoft.com/office/drawing/2014/main" id="{19E175CB-4CEE-614B-AE84-EE92D97E2F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71334" y="-1"/>
            <a:ext cx="10215333" cy="68627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Irla\Desktop\TRABALHOS HUGO 2018\BRAIN\07 - 06 abr 18 - Papelaria - Tomanik Martiniano\logo-Tomanik-Martinian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6237312"/>
            <a:ext cx="1160059" cy="401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tângulo 4">
            <a:extLst>
              <a:ext uri="{FF2B5EF4-FFF2-40B4-BE49-F238E27FC236}">
                <a16:creationId xmlns:a16="http://schemas.microsoft.com/office/drawing/2014/main" id="{C7AD79E9-E5C4-6F42-9F63-0832BC6A2AFC}"/>
              </a:ext>
            </a:extLst>
          </p:cNvPr>
          <p:cNvSpPr/>
          <p:nvPr/>
        </p:nvSpPr>
        <p:spPr>
          <a:xfrm>
            <a:off x="971600" y="-27384"/>
            <a:ext cx="8140662" cy="707886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r"/>
            <a:r>
              <a:rPr lang="pt-BR" sz="4000" cap="none" spc="0" dirty="0">
                <a:ln w="10541" cmpd="sng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latin typeface="Georgia" panose="02040502050405020303" pitchFamily="18" charset="0"/>
                <a:ea typeface="Cambria Math" panose="02040503050406030204" pitchFamily="18" charset="0"/>
              </a:rPr>
              <a:t>Medida Provisória nº 950/2020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A3AB8C5A-C334-874C-9417-C4E043E10ABE}"/>
              </a:ext>
            </a:extLst>
          </p:cNvPr>
          <p:cNvSpPr txBox="1"/>
          <p:nvPr/>
        </p:nvSpPr>
        <p:spPr>
          <a:xfrm>
            <a:off x="179511" y="655236"/>
            <a:ext cx="8720899" cy="55706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  <a:buFont typeface="Wingdings" charset="2"/>
              <a:buChar char="q"/>
            </a:pPr>
            <a:r>
              <a:rPr lang="pt-BR" sz="2200" dirty="0">
                <a:solidFill>
                  <a:srgbClr val="002060"/>
                </a:solidFill>
                <a:latin typeface="Georgia" panose="02040502050405020303" pitchFamily="18" charset="0"/>
              </a:rPr>
              <a:t>O Governo Federal publicou o Decreto nº 10.350, de 2020, que regulamenta a Medida Provisória nº 950/2020. </a:t>
            </a:r>
          </a:p>
          <a:p>
            <a:pPr marL="342900" indent="-342900" algn="just">
              <a:lnSpc>
                <a:spcPct val="150000"/>
              </a:lnSpc>
              <a:buFont typeface="Wingdings" charset="2"/>
              <a:buChar char="q"/>
            </a:pPr>
            <a:endParaRPr lang="pt-BR" sz="1000" dirty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 marL="342900" indent="-342900" algn="just">
              <a:lnSpc>
                <a:spcPct val="150000"/>
              </a:lnSpc>
              <a:buFont typeface="Wingdings" charset="2"/>
              <a:buChar char="q"/>
            </a:pPr>
            <a:r>
              <a:rPr lang="pt-BR" sz="2200" dirty="0">
                <a:solidFill>
                  <a:srgbClr val="002060"/>
                </a:solidFill>
                <a:latin typeface="Georgia" panose="02040502050405020303" pitchFamily="18" charset="0"/>
              </a:rPr>
              <a:t>É essencial destacar que a referida Medida Provisória versa sobre as medidas temporárias emergenciais destinadas ao setor elétrico para enfrentamento da Pandemia de </a:t>
            </a:r>
            <a:r>
              <a:rPr lang="pt-BR" sz="2200" dirty="0" err="1">
                <a:solidFill>
                  <a:srgbClr val="002060"/>
                </a:solidFill>
                <a:latin typeface="Georgia" panose="02040502050405020303" pitchFamily="18" charset="0"/>
              </a:rPr>
              <a:t>Coronavírus</a:t>
            </a:r>
            <a:r>
              <a:rPr lang="pt-BR" sz="2200" dirty="0">
                <a:solidFill>
                  <a:srgbClr val="002060"/>
                </a:solidFill>
                <a:latin typeface="Georgia" panose="02040502050405020303" pitchFamily="18" charset="0"/>
              </a:rPr>
              <a:t> (COVID-19), dentre elas, destaca-se:</a:t>
            </a:r>
            <a:endParaRPr lang="pt-BR" sz="1000" dirty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 marL="800100" lvl="1" indent="-342900" algn="just">
              <a:lnSpc>
                <a:spcPct val="150000"/>
              </a:lnSpc>
              <a:buFont typeface="Wingdings" pitchFamily="2" charset="2"/>
              <a:buChar char="Ø"/>
            </a:pPr>
            <a:endParaRPr lang="pt-BR" sz="1000" dirty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 marL="800100" lvl="1" indent="-3429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pt-BR" sz="2200" dirty="0">
                <a:solidFill>
                  <a:srgbClr val="002060"/>
                </a:solidFill>
                <a:latin typeface="Georgia" panose="02040502050405020303" pitchFamily="18" charset="0"/>
              </a:rPr>
              <a:t>a previsão de que a  Conta de Desenvolvimento Energético – (“CDE”) será responsável por prover recursos, exclusivamente por meio de encargo tarifário, para permitir a amortização de operações financeiras vinculadas ao COVID-19.</a:t>
            </a:r>
          </a:p>
        </p:txBody>
      </p:sp>
    </p:spTree>
    <p:extLst>
      <p:ext uri="{BB962C8B-B14F-4D97-AF65-F5344CB8AC3E}">
        <p14:creationId xmlns:p14="http://schemas.microsoft.com/office/powerpoint/2010/main" val="13328452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:\Users\Irla\Desktop\TRABALHOS HUGO 2018\BRAIN\07 - 06 abr 18 - Papelaria - Tomanik Martiniano\fundo-ppt_2.png">
            <a:extLst>
              <a:ext uri="{FF2B5EF4-FFF2-40B4-BE49-F238E27FC236}">
                <a16:creationId xmlns:a16="http://schemas.microsoft.com/office/drawing/2014/main" id="{19E175CB-4CEE-614B-AE84-EE92D97E2F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71334" y="-1"/>
            <a:ext cx="10215333" cy="68627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Irla\Desktop\TRABALHOS HUGO 2018\BRAIN\07 - 06 abr 18 - Papelaria - Tomanik Martiniano\logo-Tomanik-Martinian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6237312"/>
            <a:ext cx="1160059" cy="401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ítulo 10">
            <a:extLst>
              <a:ext uri="{FF2B5EF4-FFF2-40B4-BE49-F238E27FC236}">
                <a16:creationId xmlns:a16="http://schemas.microsoft.com/office/drawing/2014/main" id="{050713C7-53E3-F544-919E-17FF536D21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07904" y="1916832"/>
            <a:ext cx="5436096" cy="1512168"/>
          </a:xfrm>
        </p:spPr>
        <p:txBody>
          <a:bodyPr>
            <a:normAutofit/>
          </a:bodyPr>
          <a:lstStyle/>
          <a:p>
            <a:r>
              <a:rPr lang="pt-BR" b="1" i="1" dirty="0">
                <a:solidFill>
                  <a:srgbClr val="002060"/>
                </a:solidFill>
                <a:latin typeface="Georgia" panose="02040502050405020303" pitchFamily="18" charset="0"/>
              </a:rPr>
              <a:t>Conta-COVID</a:t>
            </a:r>
          </a:p>
        </p:txBody>
      </p:sp>
    </p:spTree>
    <p:extLst>
      <p:ext uri="{BB962C8B-B14F-4D97-AF65-F5344CB8AC3E}">
        <p14:creationId xmlns:p14="http://schemas.microsoft.com/office/powerpoint/2010/main" val="25634154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:\Users\Irla\Desktop\TRABALHOS HUGO 2018\BRAIN\07 - 06 abr 18 - Papelaria - Tomanik Martiniano\fundo-ppt_2.png">
            <a:extLst>
              <a:ext uri="{FF2B5EF4-FFF2-40B4-BE49-F238E27FC236}">
                <a16:creationId xmlns:a16="http://schemas.microsoft.com/office/drawing/2014/main" id="{19E175CB-4CEE-614B-AE84-EE92D97E2F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71334" y="-1"/>
            <a:ext cx="10215333" cy="68627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Irla\Desktop\TRABALHOS HUGO 2018\BRAIN\07 - 06 abr 18 - Papelaria - Tomanik Martiniano\logo-Tomanik-Martinian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6237312"/>
            <a:ext cx="1160059" cy="401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tângulo 4">
            <a:extLst>
              <a:ext uri="{FF2B5EF4-FFF2-40B4-BE49-F238E27FC236}">
                <a16:creationId xmlns:a16="http://schemas.microsoft.com/office/drawing/2014/main" id="{C7AD79E9-E5C4-6F42-9F63-0832BC6A2AFC}"/>
              </a:ext>
            </a:extLst>
          </p:cNvPr>
          <p:cNvSpPr/>
          <p:nvPr/>
        </p:nvSpPr>
        <p:spPr>
          <a:xfrm>
            <a:off x="971600" y="-27384"/>
            <a:ext cx="8140662" cy="707886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r"/>
            <a:r>
              <a:rPr lang="pt-BR" sz="4000" cap="none" spc="0" dirty="0">
                <a:ln w="10541" cmpd="sng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latin typeface="Georgia" panose="02040502050405020303" pitchFamily="18" charset="0"/>
                <a:ea typeface="Cambria Math" panose="02040503050406030204" pitchFamily="18" charset="0"/>
              </a:rPr>
              <a:t>Conta-COVID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A3AB8C5A-C334-874C-9417-C4E043E10ABE}"/>
              </a:ext>
            </a:extLst>
          </p:cNvPr>
          <p:cNvSpPr txBox="1"/>
          <p:nvPr/>
        </p:nvSpPr>
        <p:spPr>
          <a:xfrm>
            <a:off x="179511" y="655236"/>
            <a:ext cx="8720899" cy="55706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  <a:buFont typeface="Wingdings" charset="2"/>
              <a:buChar char="q"/>
            </a:pPr>
            <a:r>
              <a:rPr lang="pt-BR" sz="2200" dirty="0">
                <a:solidFill>
                  <a:srgbClr val="002060"/>
                </a:solidFill>
                <a:latin typeface="Georgia" panose="02040502050405020303" pitchFamily="18" charset="0"/>
              </a:rPr>
              <a:t>A gestão e a contratação das operações de créditos relativos à Conta-COVID serão realizados pela Câmara de Comercialização de Energia Elétrica – (“CCEE”).</a:t>
            </a:r>
          </a:p>
          <a:p>
            <a:pPr marL="342900" indent="-342900" algn="just">
              <a:lnSpc>
                <a:spcPct val="150000"/>
              </a:lnSpc>
              <a:buFont typeface="Wingdings" charset="2"/>
              <a:buChar char="q"/>
            </a:pPr>
            <a:endParaRPr lang="pt-BR" sz="1000" dirty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 marL="342900" indent="-342900" algn="just">
              <a:lnSpc>
                <a:spcPct val="150000"/>
              </a:lnSpc>
              <a:buFont typeface="Wingdings" charset="2"/>
              <a:buChar char="q"/>
            </a:pPr>
            <a:r>
              <a:rPr lang="pt-BR" sz="2200" dirty="0">
                <a:solidFill>
                  <a:srgbClr val="002060"/>
                </a:solidFill>
                <a:latin typeface="Georgia" panose="02040502050405020303" pitchFamily="18" charset="0"/>
              </a:rPr>
              <a:t>A CCEE deverá repassar diretamente, após autorização da Agência Nacional de Energia Elétrica – (“ANEEL”), os recursos às distribuidoras de energia.</a:t>
            </a:r>
          </a:p>
          <a:p>
            <a:pPr marL="342900" indent="-342900" algn="just">
              <a:lnSpc>
                <a:spcPct val="150000"/>
              </a:lnSpc>
              <a:buFont typeface="Wingdings" charset="2"/>
              <a:buChar char="q"/>
            </a:pPr>
            <a:endParaRPr lang="pt-BR" sz="1000" dirty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 marL="342900" indent="-342900" algn="just">
              <a:lnSpc>
                <a:spcPct val="150000"/>
              </a:lnSpc>
              <a:buFont typeface="Wingdings" charset="2"/>
              <a:buChar char="q"/>
            </a:pPr>
            <a:r>
              <a:rPr lang="pt-BR" sz="2200" dirty="0">
                <a:solidFill>
                  <a:srgbClr val="002060"/>
                </a:solidFill>
                <a:latin typeface="Georgia" panose="02040502050405020303" pitchFamily="18" charset="0"/>
              </a:rPr>
              <a:t>Caberá a ANEEL a regulação sobre a contratação das operações de créditos relativos à Conta-COVID e movimentação da referida conta. </a:t>
            </a:r>
          </a:p>
          <a:p>
            <a:pPr marL="342900" indent="-342900" algn="just">
              <a:lnSpc>
                <a:spcPct val="150000"/>
              </a:lnSpc>
              <a:buFont typeface="Wingdings" charset="2"/>
              <a:buChar char="q"/>
            </a:pPr>
            <a:endParaRPr lang="pt-BR" sz="2200" dirty="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25281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:\Users\Irla\Desktop\TRABALHOS HUGO 2018\BRAIN\07 - 06 abr 18 - Papelaria - Tomanik Martiniano\fundo-ppt_2.png">
            <a:extLst>
              <a:ext uri="{FF2B5EF4-FFF2-40B4-BE49-F238E27FC236}">
                <a16:creationId xmlns:a16="http://schemas.microsoft.com/office/drawing/2014/main" id="{19E175CB-4CEE-614B-AE84-EE92D97E2F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71334" y="-1"/>
            <a:ext cx="10215333" cy="68627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Irla\Desktop\TRABALHOS HUGO 2018\BRAIN\07 - 06 abr 18 - Papelaria - Tomanik Martiniano\logo-Tomanik-Martinian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6237312"/>
            <a:ext cx="1160059" cy="401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tângulo 4">
            <a:extLst>
              <a:ext uri="{FF2B5EF4-FFF2-40B4-BE49-F238E27FC236}">
                <a16:creationId xmlns:a16="http://schemas.microsoft.com/office/drawing/2014/main" id="{C7AD79E9-E5C4-6F42-9F63-0832BC6A2AFC}"/>
              </a:ext>
            </a:extLst>
          </p:cNvPr>
          <p:cNvSpPr/>
          <p:nvPr/>
        </p:nvSpPr>
        <p:spPr>
          <a:xfrm>
            <a:off x="971600" y="-27384"/>
            <a:ext cx="8140662" cy="707886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r"/>
            <a:r>
              <a:rPr lang="pt-BR" sz="4000" cap="none" spc="0" dirty="0">
                <a:ln w="10541" cmpd="sng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latin typeface="Georgia" panose="02040502050405020303" pitchFamily="18" charset="0"/>
                <a:ea typeface="Cambria Math" panose="02040503050406030204" pitchFamily="18" charset="0"/>
              </a:rPr>
              <a:t>Conta-COVID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A3AB8C5A-C334-874C-9417-C4E043E10ABE}"/>
              </a:ext>
            </a:extLst>
          </p:cNvPr>
          <p:cNvSpPr txBox="1"/>
          <p:nvPr/>
        </p:nvSpPr>
        <p:spPr>
          <a:xfrm>
            <a:off x="179511" y="655236"/>
            <a:ext cx="8720899" cy="1046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  <a:buFont typeface="Wingdings" charset="2"/>
              <a:buChar char="q"/>
            </a:pPr>
            <a:r>
              <a:rPr lang="pt-BR" sz="2200" dirty="0">
                <a:solidFill>
                  <a:srgbClr val="002060"/>
                </a:solidFill>
                <a:latin typeface="Georgia" panose="02040502050405020303" pitchFamily="18" charset="0"/>
              </a:rPr>
              <a:t>A seguir tabela com as parcelas e prazos dos recursos da Conta-COVID que serão destinados exclusivamente às distribuidoras:</a:t>
            </a:r>
          </a:p>
        </p:txBody>
      </p:sp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7F65C232-519A-F54B-9957-CD12BFDB47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195801"/>
              </p:ext>
            </p:extLst>
          </p:nvPr>
        </p:nvGraphicFramePr>
        <p:xfrm>
          <a:off x="35496" y="1936968"/>
          <a:ext cx="9019593" cy="4300345"/>
        </p:xfrm>
        <a:graphic>
          <a:graphicData uri="http://schemas.openxmlformats.org/drawingml/2006/table">
            <a:tbl>
              <a:tblPr firstRow="1" firstCol="1" bandRow="1">
                <a:tableStyleId>{3C2FFA5D-87B4-456A-9821-1D502468CF0F}</a:tableStyleId>
              </a:tblPr>
              <a:tblGrid>
                <a:gridCol w="5635217">
                  <a:extLst>
                    <a:ext uri="{9D8B030D-6E8A-4147-A177-3AD203B41FA5}">
                      <a16:colId xmlns:a16="http://schemas.microsoft.com/office/drawing/2014/main" val="68612534"/>
                    </a:ext>
                  </a:extLst>
                </a:gridCol>
                <a:gridCol w="3384376">
                  <a:extLst>
                    <a:ext uri="{9D8B030D-6E8A-4147-A177-3AD203B41FA5}">
                      <a16:colId xmlns:a16="http://schemas.microsoft.com/office/drawing/2014/main" val="1911803372"/>
                    </a:ext>
                  </a:extLst>
                </a:gridCol>
              </a:tblGrid>
              <a:tr h="2866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Georgia" panose="02040502050405020303" pitchFamily="18" charset="0"/>
                        </a:rPr>
                        <a:t>Parcela</a:t>
                      </a:r>
                      <a:endParaRPr lang="pt-BR" sz="1800" dirty="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  <a:latin typeface="Georgia" panose="02040502050405020303" pitchFamily="18" charset="0"/>
                        </a:rPr>
                        <a:t>Prazo</a:t>
                      </a:r>
                      <a:endParaRPr lang="pt-BR" sz="180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03576412"/>
                  </a:ext>
                </a:extLst>
              </a:tr>
              <a:tr h="286690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800" b="0" dirty="0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</a:rPr>
                        <a:t>Efeito </a:t>
                      </a:r>
                      <a:r>
                        <a:rPr lang="pt-BR" sz="1800" b="0" dirty="0" err="1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</a:rPr>
                        <a:t>sobrecontratação</a:t>
                      </a:r>
                      <a:endParaRPr lang="pt-BR" sz="1800" b="0" dirty="0">
                        <a:solidFill>
                          <a:srgbClr val="002060"/>
                        </a:solidFill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800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</a:rPr>
                        <a:t>abril até dezembro/2020.</a:t>
                      </a:r>
                      <a:endParaRPr lang="pt-BR" sz="1800">
                        <a:solidFill>
                          <a:srgbClr val="002060"/>
                        </a:solidFill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43130838"/>
                  </a:ext>
                </a:extLst>
              </a:tr>
              <a:tr h="860069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800" b="0" dirty="0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</a:rPr>
                        <a:t>Saldo em </a:t>
                      </a:r>
                      <a:r>
                        <a:rPr lang="pt-BR" sz="1800" b="0" dirty="0" err="1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</a:rPr>
                        <a:t>constituição</a:t>
                      </a:r>
                      <a:r>
                        <a:rPr lang="pt-BR" sz="1800" b="0" dirty="0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</a:rPr>
                        <a:t> da Conta de </a:t>
                      </a:r>
                      <a:r>
                        <a:rPr lang="pt-BR" sz="1800" b="0" dirty="0" err="1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</a:rPr>
                        <a:t>Compensação</a:t>
                      </a:r>
                      <a:r>
                        <a:rPr lang="pt-BR" sz="1800" b="0" dirty="0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</a:rPr>
                        <a:t> de </a:t>
                      </a:r>
                      <a:r>
                        <a:rPr lang="pt-BR" sz="1800" b="0" dirty="0" err="1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</a:rPr>
                        <a:t>Variação</a:t>
                      </a:r>
                      <a:r>
                        <a:rPr lang="pt-BR" sz="1800" b="0" dirty="0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</a:rPr>
                        <a:t> de Valores de Itens da "Parcela A" – CV</a:t>
                      </a:r>
                      <a:endParaRPr lang="pt-BR" sz="1800" b="0" dirty="0">
                        <a:solidFill>
                          <a:srgbClr val="002060"/>
                        </a:solidFill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800" dirty="0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</a:rPr>
                        <a:t>entre a data de </a:t>
                      </a:r>
                      <a:r>
                        <a:rPr lang="pt-BR" sz="1800" dirty="0" err="1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</a:rPr>
                        <a:t>homologação</a:t>
                      </a:r>
                      <a:r>
                        <a:rPr lang="pt-BR" sz="1800" dirty="0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</a:rPr>
                        <a:t> do </a:t>
                      </a:r>
                      <a:r>
                        <a:rPr lang="pt-BR" sz="1800" dirty="0" err="1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</a:rPr>
                        <a:t>último</a:t>
                      </a:r>
                      <a:r>
                        <a:rPr lang="pt-BR" sz="1800" dirty="0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</a:rPr>
                        <a:t> processo </a:t>
                      </a:r>
                      <a:r>
                        <a:rPr lang="pt-BR" sz="1800" dirty="0" err="1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</a:rPr>
                        <a:t>tarifário</a:t>
                      </a:r>
                      <a:r>
                        <a:rPr lang="pt-BR" sz="1800" dirty="0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</a:rPr>
                        <a:t> até dezembro/2020.</a:t>
                      </a:r>
                      <a:endParaRPr lang="pt-BR" sz="1800" dirty="0">
                        <a:solidFill>
                          <a:srgbClr val="002060"/>
                        </a:solidFill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37296501"/>
                  </a:ext>
                </a:extLst>
              </a:tr>
              <a:tr h="286690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800" b="0" dirty="0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</a:rPr>
                        <a:t>Neutralidade dos encargos setoriais</a:t>
                      </a:r>
                      <a:endParaRPr lang="pt-BR" sz="1800" b="0" dirty="0">
                        <a:solidFill>
                          <a:srgbClr val="002060"/>
                        </a:solidFill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800" dirty="0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</a:rPr>
                        <a:t>abril até dezembro/2020.</a:t>
                      </a:r>
                      <a:endParaRPr lang="pt-BR" sz="1800" dirty="0">
                        <a:solidFill>
                          <a:srgbClr val="002060"/>
                        </a:solidFill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23635422"/>
                  </a:ext>
                </a:extLst>
              </a:tr>
              <a:tr h="860069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800" b="0" dirty="0" err="1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</a:rPr>
                        <a:t>Postergação</a:t>
                      </a:r>
                      <a:r>
                        <a:rPr lang="pt-BR" sz="1800" b="0" dirty="0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</a:rPr>
                        <a:t> até 30 de junho de 2020 dos resultados dos processos </a:t>
                      </a:r>
                      <a:r>
                        <a:rPr lang="pt-BR" sz="1800" b="0" dirty="0" err="1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</a:rPr>
                        <a:t>tarifários</a:t>
                      </a:r>
                      <a:r>
                        <a:rPr lang="pt-BR" sz="1800" b="0" dirty="0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</a:rPr>
                        <a:t> de distribuidoras homologados até a mesma data</a:t>
                      </a:r>
                      <a:endParaRPr lang="pt-BR" sz="1800" b="0" dirty="0">
                        <a:solidFill>
                          <a:srgbClr val="002060"/>
                        </a:solidFill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800" dirty="0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</a:rPr>
                        <a:t>enquanto perdurarem os efeitos da </a:t>
                      </a:r>
                      <a:r>
                        <a:rPr lang="pt-BR" sz="1800" dirty="0" err="1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</a:rPr>
                        <a:t>postergação</a:t>
                      </a:r>
                      <a:r>
                        <a:rPr lang="pt-BR" sz="1800" dirty="0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</a:rPr>
                        <a:t>.</a:t>
                      </a:r>
                      <a:endParaRPr lang="pt-BR" sz="1800" dirty="0">
                        <a:solidFill>
                          <a:srgbClr val="002060"/>
                        </a:solidFill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4905534"/>
                  </a:ext>
                </a:extLst>
              </a:tr>
              <a:tr h="1146758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800" b="0" dirty="0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</a:rPr>
                        <a:t>Saldo da CVA reconhecido e diferimentos reconhecidos ou revertidos no </a:t>
                      </a:r>
                      <a:r>
                        <a:rPr lang="pt-BR" sz="1800" b="0" dirty="0" err="1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</a:rPr>
                        <a:t>último</a:t>
                      </a:r>
                      <a:r>
                        <a:rPr lang="pt-BR" sz="1800" b="0" dirty="0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</a:rPr>
                        <a:t> processo </a:t>
                      </a:r>
                      <a:r>
                        <a:rPr lang="pt-BR" sz="1800" b="0" dirty="0" err="1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</a:rPr>
                        <a:t>tarifário</a:t>
                      </a:r>
                      <a:r>
                        <a:rPr lang="pt-BR" sz="1800" b="0" dirty="0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</a:rPr>
                        <a:t>, que </a:t>
                      </a:r>
                      <a:r>
                        <a:rPr lang="pt-BR" sz="1800" b="0" dirty="0" err="1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</a:rPr>
                        <a:t>não</a:t>
                      </a:r>
                      <a:r>
                        <a:rPr lang="pt-BR" sz="1800" b="0" dirty="0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</a:rPr>
                        <a:t> tenham sido totalmente amortizados</a:t>
                      </a:r>
                      <a:endParaRPr lang="pt-BR" sz="1800" b="0" dirty="0">
                        <a:solidFill>
                          <a:srgbClr val="002060"/>
                        </a:solidFill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800" dirty="0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</a:rPr>
                        <a:t>-</a:t>
                      </a:r>
                      <a:endParaRPr lang="pt-BR" sz="1800" dirty="0">
                        <a:solidFill>
                          <a:srgbClr val="002060"/>
                        </a:solidFill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24678021"/>
                  </a:ext>
                </a:extLst>
              </a:tr>
              <a:tr h="573379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800" b="0" dirty="0" err="1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</a:rPr>
                        <a:t>Antecipação</a:t>
                      </a:r>
                      <a:r>
                        <a:rPr lang="pt-BR" sz="1800" b="0" dirty="0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</a:rPr>
                        <a:t> do ativo </a:t>
                      </a:r>
                      <a:r>
                        <a:rPr lang="pt-BR" sz="1800" b="0" dirty="0" err="1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</a:rPr>
                        <a:t>regulatório</a:t>
                      </a:r>
                      <a:r>
                        <a:rPr lang="pt-BR" sz="1800" b="0" dirty="0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</a:rPr>
                        <a:t> relativo à "Parcela </a:t>
                      </a:r>
                      <a:r>
                        <a:rPr lang="pt-BR" sz="1800" b="0" dirty="0" err="1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</a:rPr>
                        <a:t>B</a:t>
                      </a:r>
                      <a:r>
                        <a:rPr lang="pt-BR" sz="1800" b="0" dirty="0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</a:rPr>
                        <a:t>"</a:t>
                      </a:r>
                      <a:endParaRPr lang="pt-BR" sz="1800" b="0" dirty="0">
                        <a:solidFill>
                          <a:srgbClr val="002060"/>
                        </a:solidFill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800" dirty="0">
                          <a:effectLst/>
                          <a:latin typeface="Georgia" panose="02040502050405020303" pitchFamily="18" charset="0"/>
                        </a:rPr>
                        <a:t>-</a:t>
                      </a:r>
                      <a:endParaRPr lang="pt-BR" sz="1800" dirty="0">
                        <a:solidFill>
                          <a:srgbClr val="002060"/>
                        </a:solidFill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909369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81890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:\Users\Irla\Desktop\TRABALHOS HUGO 2018\BRAIN\07 - 06 abr 18 - Papelaria - Tomanik Martiniano\fundo-ppt_2.png">
            <a:extLst>
              <a:ext uri="{FF2B5EF4-FFF2-40B4-BE49-F238E27FC236}">
                <a16:creationId xmlns:a16="http://schemas.microsoft.com/office/drawing/2014/main" id="{19E175CB-4CEE-614B-AE84-EE92D97E2F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71334" y="-1"/>
            <a:ext cx="10215333" cy="68627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Irla\Desktop\TRABALHOS HUGO 2018\BRAIN\07 - 06 abr 18 - Papelaria - Tomanik Martiniano\logo-Tomanik-Martinian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6237312"/>
            <a:ext cx="1160059" cy="401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ítulo 10">
            <a:extLst>
              <a:ext uri="{FF2B5EF4-FFF2-40B4-BE49-F238E27FC236}">
                <a16:creationId xmlns:a16="http://schemas.microsoft.com/office/drawing/2014/main" id="{050713C7-53E3-F544-919E-17FF536D21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07904" y="1916832"/>
            <a:ext cx="5436096" cy="1512168"/>
          </a:xfrm>
        </p:spPr>
        <p:txBody>
          <a:bodyPr>
            <a:normAutofit/>
          </a:bodyPr>
          <a:lstStyle/>
          <a:p>
            <a:r>
              <a:rPr lang="pt-BR" b="1" i="1" dirty="0">
                <a:solidFill>
                  <a:srgbClr val="002060"/>
                </a:solidFill>
                <a:latin typeface="Georgia" panose="02040502050405020303" pitchFamily="18" charset="0"/>
              </a:rPr>
              <a:t>Liberação de Recursos</a:t>
            </a:r>
          </a:p>
        </p:txBody>
      </p:sp>
    </p:spTree>
    <p:extLst>
      <p:ext uri="{BB962C8B-B14F-4D97-AF65-F5344CB8AC3E}">
        <p14:creationId xmlns:p14="http://schemas.microsoft.com/office/powerpoint/2010/main" val="1888561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:\Users\Irla\Desktop\TRABALHOS HUGO 2018\BRAIN\07 - 06 abr 18 - Papelaria - Tomanik Martiniano\fundo-ppt_2.png">
            <a:extLst>
              <a:ext uri="{FF2B5EF4-FFF2-40B4-BE49-F238E27FC236}">
                <a16:creationId xmlns:a16="http://schemas.microsoft.com/office/drawing/2014/main" id="{19E175CB-4CEE-614B-AE84-EE92D97E2F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71334" y="-1"/>
            <a:ext cx="10215333" cy="68627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Irla\Desktop\TRABALHOS HUGO 2018\BRAIN\07 - 06 abr 18 - Papelaria - Tomanik Martiniano\logo-Tomanik-Martinian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6237312"/>
            <a:ext cx="1160059" cy="401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tângulo 4">
            <a:extLst>
              <a:ext uri="{FF2B5EF4-FFF2-40B4-BE49-F238E27FC236}">
                <a16:creationId xmlns:a16="http://schemas.microsoft.com/office/drawing/2014/main" id="{C7AD79E9-E5C4-6F42-9F63-0832BC6A2AFC}"/>
              </a:ext>
            </a:extLst>
          </p:cNvPr>
          <p:cNvSpPr/>
          <p:nvPr/>
        </p:nvSpPr>
        <p:spPr>
          <a:xfrm>
            <a:off x="971600" y="-27384"/>
            <a:ext cx="8140662" cy="707886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r"/>
            <a:r>
              <a:rPr lang="pt-BR" sz="4000" cap="none" spc="0" dirty="0">
                <a:ln w="10541" cmpd="sng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latin typeface="Georgia" panose="02040502050405020303" pitchFamily="18" charset="0"/>
                <a:ea typeface="Cambria Math" panose="02040503050406030204" pitchFamily="18" charset="0"/>
              </a:rPr>
              <a:t>Liberação de Recursos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A3AB8C5A-C334-874C-9417-C4E043E10ABE}"/>
              </a:ext>
            </a:extLst>
          </p:cNvPr>
          <p:cNvSpPr txBox="1"/>
          <p:nvPr/>
        </p:nvSpPr>
        <p:spPr>
          <a:xfrm>
            <a:off x="179512" y="600645"/>
            <a:ext cx="8856984" cy="59246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  <a:buFont typeface="Wingdings" charset="2"/>
              <a:buChar char="q"/>
            </a:pPr>
            <a:r>
              <a:rPr lang="pt-BR" sz="2200" dirty="0">
                <a:solidFill>
                  <a:srgbClr val="002060"/>
                </a:solidFill>
                <a:latin typeface="Georgia" panose="02040502050405020303" pitchFamily="18" charset="0"/>
              </a:rPr>
              <a:t>A ANEEL homologará, mensalmente, os montantes que serão pagos para cada distribuidora de energia, devendo observar:</a:t>
            </a:r>
          </a:p>
          <a:p>
            <a:pPr marL="342900" indent="-342900" algn="just">
              <a:lnSpc>
                <a:spcPct val="150000"/>
              </a:lnSpc>
              <a:buFont typeface="Wingdings" charset="2"/>
              <a:buChar char="q"/>
            </a:pPr>
            <a:endParaRPr lang="pt-BR" sz="1000" dirty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 marL="514350" indent="-514350" algn="just">
              <a:lnSpc>
                <a:spcPct val="150000"/>
              </a:lnSpc>
              <a:buAutoNum type="romanLcParenBoth"/>
            </a:pPr>
            <a:r>
              <a:rPr lang="pt-BR" sz="2200" dirty="0">
                <a:solidFill>
                  <a:srgbClr val="002060"/>
                </a:solidFill>
                <a:latin typeface="Georgia" panose="02040502050405020303" pitchFamily="18" charset="0"/>
              </a:rPr>
              <a:t>a melhor estimativa da diferença acumulada entre a cobertura tarifária e as despesas validadas;</a:t>
            </a:r>
          </a:p>
          <a:p>
            <a:pPr marL="514350" indent="-514350" algn="just">
              <a:lnSpc>
                <a:spcPct val="150000"/>
              </a:lnSpc>
              <a:buAutoNum type="romanLcParenBoth"/>
            </a:pPr>
            <a:endParaRPr lang="pt-BR" sz="1000" dirty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 marL="514350" indent="-514350" algn="just">
              <a:lnSpc>
                <a:spcPct val="150000"/>
              </a:lnSpc>
              <a:buAutoNum type="romanLcParenBoth"/>
            </a:pPr>
            <a:r>
              <a:rPr lang="pt-BR" sz="2200" dirty="0">
                <a:solidFill>
                  <a:srgbClr val="002060"/>
                </a:solidFill>
                <a:latin typeface="Georgia" panose="02040502050405020303" pitchFamily="18" charset="0"/>
              </a:rPr>
              <a:t>as solicitações de cada distribuidora para parcelas específicas;</a:t>
            </a:r>
          </a:p>
          <a:p>
            <a:pPr marL="514350" indent="-514350" algn="just">
              <a:lnSpc>
                <a:spcPct val="150000"/>
              </a:lnSpc>
              <a:buAutoNum type="romanLcParenBoth"/>
            </a:pPr>
            <a:endParaRPr lang="pt-BR" sz="1000" dirty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 marL="514350" indent="-514350" algn="just">
              <a:lnSpc>
                <a:spcPct val="150000"/>
              </a:lnSpc>
              <a:buAutoNum type="romanLcParenBoth"/>
            </a:pPr>
            <a:r>
              <a:rPr lang="pt-BR" sz="2200" dirty="0">
                <a:solidFill>
                  <a:srgbClr val="002060"/>
                </a:solidFill>
                <a:latin typeface="Georgia" panose="02040502050405020303" pitchFamily="18" charset="0"/>
              </a:rPr>
              <a:t> o limite de captação definido pela ANEEL; e</a:t>
            </a:r>
          </a:p>
          <a:p>
            <a:pPr marL="514350" indent="-514350" algn="just">
              <a:lnSpc>
                <a:spcPct val="150000"/>
              </a:lnSpc>
              <a:buAutoNum type="romanLcParenBoth"/>
            </a:pPr>
            <a:endParaRPr lang="pt-BR" sz="1000" dirty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 marL="514350" indent="-514350" algn="just">
              <a:lnSpc>
                <a:spcPct val="150000"/>
              </a:lnSpc>
              <a:buAutoNum type="romanLcParenBoth"/>
            </a:pPr>
            <a:r>
              <a:rPr lang="pt-BR" sz="2200" dirty="0">
                <a:solidFill>
                  <a:srgbClr val="002060"/>
                </a:solidFill>
                <a:latin typeface="Georgia" panose="02040502050405020303" pitchFamily="18" charset="0"/>
              </a:rPr>
              <a:t> o eventual diferimento/parcelamento do faturamento da demanda contratada para unidades do grupo A, condicionado ao ressarcimento pelos beneficiários.</a:t>
            </a:r>
          </a:p>
          <a:p>
            <a:pPr algn="just"/>
            <a:r>
              <a:rPr lang="pt-BR" sz="2200" dirty="0">
                <a:solidFill>
                  <a:srgbClr val="002060"/>
                </a:solidFill>
                <a:latin typeface="Georgia" panose="02040502050405020303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1581669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1931</TotalTime>
  <Words>1565</Words>
  <Application>Microsoft Macintosh PowerPoint</Application>
  <PresentationFormat>Apresentação na tela (4:3)</PresentationFormat>
  <Paragraphs>140</Paragraphs>
  <Slides>21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21</vt:i4>
      </vt:variant>
    </vt:vector>
  </HeadingPairs>
  <TitlesOfParts>
    <vt:vector size="28" baseType="lpstr">
      <vt:lpstr>Arial</vt:lpstr>
      <vt:lpstr>Calibri</vt:lpstr>
      <vt:lpstr>Cambria Math</vt:lpstr>
      <vt:lpstr>Georgia</vt:lpstr>
      <vt:lpstr>Times New Roman</vt:lpstr>
      <vt:lpstr>Wingdings</vt:lpstr>
      <vt:lpstr>Office Theme</vt:lpstr>
      <vt:lpstr>Decreto nº 10.350/2020 Conta-COVID</vt:lpstr>
      <vt:lpstr>Apresentação do PowerPoint</vt:lpstr>
      <vt:lpstr>Medida Provisória nº 950/2020</vt:lpstr>
      <vt:lpstr>Apresentação do PowerPoint</vt:lpstr>
      <vt:lpstr>Conta-COVID</vt:lpstr>
      <vt:lpstr>Apresentação do PowerPoint</vt:lpstr>
      <vt:lpstr>Apresentação do PowerPoint</vt:lpstr>
      <vt:lpstr>Liberação de Recursos</vt:lpstr>
      <vt:lpstr>Apresentação do PowerPoint</vt:lpstr>
      <vt:lpstr>Apresentação do PowerPoint</vt:lpstr>
      <vt:lpstr>Apresentação do PowerPoint</vt:lpstr>
      <vt:lpstr>Requisitos - Distribuidoras</vt:lpstr>
      <vt:lpstr>Apresentação do PowerPoint</vt:lpstr>
      <vt:lpstr>Amortização da Operação Financeira   </vt:lpstr>
      <vt:lpstr>Apresentação do PowerPoint</vt:lpstr>
      <vt:lpstr>Apresentação do PowerPoint</vt:lpstr>
      <vt:lpstr>Apresentação do PowerPoint</vt:lpstr>
      <vt:lpstr>Demais pontos relevantes  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Irla Barbosa</dc:creator>
  <cp:lastModifiedBy>Urias Martiniano</cp:lastModifiedBy>
  <cp:revision>153</cp:revision>
  <cp:lastPrinted>2020-05-19T16:52:37Z</cp:lastPrinted>
  <dcterms:created xsi:type="dcterms:W3CDTF">2018-04-30T20:54:46Z</dcterms:created>
  <dcterms:modified xsi:type="dcterms:W3CDTF">2020-05-19T16:52:47Z</dcterms:modified>
</cp:coreProperties>
</file>