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4" r:id="rId3"/>
    <p:sldId id="260" r:id="rId4"/>
    <p:sldId id="348" r:id="rId5"/>
    <p:sldId id="328" r:id="rId6"/>
    <p:sldId id="349" r:id="rId7"/>
    <p:sldId id="350" r:id="rId8"/>
    <p:sldId id="269" r:id="rId9"/>
    <p:sldId id="351" r:id="rId10"/>
    <p:sldId id="352" r:id="rId11"/>
    <p:sldId id="353" r:id="rId12"/>
    <p:sldId id="330" r:id="rId13"/>
    <p:sldId id="354" r:id="rId14"/>
    <p:sldId id="334" r:id="rId15"/>
    <p:sldId id="356" r:id="rId16"/>
    <p:sldId id="357" r:id="rId17"/>
    <p:sldId id="358" r:id="rId18"/>
    <p:sldId id="337" r:id="rId19"/>
    <p:sldId id="345" r:id="rId20"/>
    <p:sldId id="355" r:id="rId21"/>
    <p:sldId id="265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B3B0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807"/>
  </p:normalViewPr>
  <p:slideViewPr>
    <p:cSldViewPr>
      <p:cViewPr>
        <p:scale>
          <a:sx n="85" d="100"/>
          <a:sy n="85" d="100"/>
        </p:scale>
        <p:origin x="2864" y="8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F8C3F-232E-CA46-8E3E-C1B0EF40E449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C28A2-C3BF-3840-ACA4-4444C9F9B5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3692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D8E12-1956-4C44-BC32-E21F7F01943A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D9434D-21EA-42B4-A3F6-3A24C36E1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8497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D8E12-1956-4C44-BC32-E21F7F01943A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D9434D-21EA-42B4-A3F6-3A24C36E1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0735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D8E12-1956-4C44-BC32-E21F7F01943A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D9434D-21EA-42B4-A3F6-3A24C36E1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2147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D8E12-1956-4C44-BC32-E21F7F01943A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D9434D-21EA-42B4-A3F6-3A24C36E1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75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D8E12-1956-4C44-BC32-E21F7F01943A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D9434D-21EA-42B4-A3F6-3A24C36E1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3003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D8E12-1956-4C44-BC32-E21F7F01943A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D9434D-21EA-42B4-A3F6-3A24C36E1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659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D8E12-1956-4C44-BC32-E21F7F01943A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D9434D-21EA-42B4-A3F6-3A24C36E1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445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D8E12-1956-4C44-BC32-E21F7F01943A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D9434D-21EA-42B4-A3F6-3A24C36E1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7531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D8E12-1956-4C44-BC32-E21F7F01943A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D9434D-21EA-42B4-A3F6-3A24C36E1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7643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D8E12-1956-4C44-BC32-E21F7F01943A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D9434D-21EA-42B4-A3F6-3A24C36E1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7599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D8E12-1956-4C44-BC32-E21F7F01943A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D9434D-21EA-42B4-A3F6-3A24C36E1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3333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0397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iângulo isósceles 11">
            <a:extLst>
              <a:ext uri="{FF2B5EF4-FFF2-40B4-BE49-F238E27FC236}">
                <a16:creationId xmlns:a16="http://schemas.microsoft.com/office/drawing/2014/main" id="{6197DC3D-6689-C64F-A458-C37299D169CD}"/>
              </a:ext>
            </a:extLst>
          </p:cNvPr>
          <p:cNvSpPr/>
          <p:nvPr/>
        </p:nvSpPr>
        <p:spPr>
          <a:xfrm rot="16200000">
            <a:off x="-1100714" y="-3179367"/>
            <a:ext cx="10398811" cy="12814345"/>
          </a:xfrm>
          <a:prstGeom prst="triangle">
            <a:avLst>
              <a:gd name="adj" fmla="val 0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1" dirty="0"/>
          </a:p>
        </p:txBody>
      </p:sp>
      <p:sp>
        <p:nvSpPr>
          <p:cNvPr id="9" name="Título 10">
            <a:extLst>
              <a:ext uri="{FF2B5EF4-FFF2-40B4-BE49-F238E27FC236}">
                <a16:creationId xmlns:a16="http://schemas.microsoft.com/office/drawing/2014/main" id="{F4D2D280-622F-DE47-AB67-92EDD1FCDB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92369" y="3068960"/>
            <a:ext cx="5676175" cy="1445096"/>
          </a:xfrm>
        </p:spPr>
        <p:txBody>
          <a:bodyPr>
            <a:noAutofit/>
          </a:bodyPr>
          <a:lstStyle/>
          <a:p>
            <a:r>
              <a:rPr lang="pt-BR" sz="33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Decreto nº 10.350/2020</a:t>
            </a:r>
            <a:br>
              <a:rPr lang="pt-BR" sz="33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pt-BR" sz="33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Conta-COVID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A73EE63-08EE-3749-A3E9-920BDB37DB93}"/>
              </a:ext>
            </a:extLst>
          </p:cNvPr>
          <p:cNvSpPr txBox="1"/>
          <p:nvPr/>
        </p:nvSpPr>
        <p:spPr>
          <a:xfrm>
            <a:off x="3789068" y="4962658"/>
            <a:ext cx="5454294" cy="338550"/>
          </a:xfrm>
          <a:prstGeom prst="rect">
            <a:avLst/>
          </a:prstGeom>
          <a:noFill/>
        </p:spPr>
        <p:txBody>
          <a:bodyPr wrap="square" lIns="91437" tIns="45718" rIns="91437" bIns="45718" rtlCol="0">
            <a:spAutoFit/>
          </a:bodyPr>
          <a:lstStyle/>
          <a:p>
            <a:pPr algn="ctr"/>
            <a:r>
              <a:rPr lang="pt-BR" sz="16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19 de maio de 2020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81B9F2D6-152D-0946-9F92-FE3D9C324858}"/>
              </a:ext>
            </a:extLst>
          </p:cNvPr>
          <p:cNvSpPr/>
          <p:nvPr/>
        </p:nvSpPr>
        <p:spPr>
          <a:xfrm>
            <a:off x="4319971" y="5445224"/>
            <a:ext cx="4392488" cy="569383"/>
          </a:xfrm>
          <a:prstGeom prst="rect">
            <a:avLst/>
          </a:prstGeom>
        </p:spPr>
        <p:txBody>
          <a:bodyPr wrap="square" lIns="91437" tIns="45718" rIns="91437" bIns="45718">
            <a:spAutoFit/>
          </a:bodyPr>
          <a:lstStyle/>
          <a:p>
            <a:pPr algn="ctr"/>
            <a:r>
              <a:rPr lang="pt-BR" sz="19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Urias Martiniano Garcia Neto</a:t>
            </a:r>
          </a:p>
          <a:p>
            <a:pPr algn="ctr"/>
            <a:r>
              <a:rPr lang="pt-BR" sz="12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Sócio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7380312" y="1556792"/>
            <a:ext cx="13681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2060"/>
                </a:solidFill>
                <a:latin typeface="Georgia" panose="02040502050405020303" pitchFamily="18" charset="0"/>
              </a:rPr>
              <a:t>Martiniano</a:t>
            </a:r>
          </a:p>
          <a:p>
            <a:r>
              <a:rPr lang="pt-BR" sz="800" dirty="0">
                <a:solidFill>
                  <a:srgbClr val="002060"/>
                </a:solidFill>
                <a:latin typeface="Georgia" panose="02040502050405020303" pitchFamily="18" charset="0"/>
              </a:rPr>
              <a:t>Sociedade de Advogados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7380312" y="134076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2060"/>
                </a:solidFill>
                <a:latin typeface="Georgia" panose="02040502050405020303" pitchFamily="18" charset="0"/>
              </a:rPr>
              <a:t>Tomanik</a:t>
            </a:r>
            <a:endParaRPr lang="pt-BR" sz="8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392769"/>
            <a:ext cx="722708" cy="63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7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Irla\Desktop\TRABALHOS HUGO 2018\BRAIN\07 - 06 abr 18 - Papelaria - Tomanik Martiniano\logo-Tomanik-Martini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60059" cy="40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7AD79E9-E5C4-6F42-9F63-0832BC6A2AFC}"/>
              </a:ext>
            </a:extLst>
          </p:cNvPr>
          <p:cNvSpPr/>
          <p:nvPr/>
        </p:nvSpPr>
        <p:spPr>
          <a:xfrm>
            <a:off x="971600" y="-27384"/>
            <a:ext cx="8140662" cy="70788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pt-BR" sz="4000" cap="none" spc="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Georgia" panose="02040502050405020303" pitchFamily="18" charset="0"/>
                <a:ea typeface="Cambria Math" panose="02040503050406030204" pitchFamily="18" charset="0"/>
              </a:rPr>
              <a:t>Liberação de Recursos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3AB8C5A-C334-874C-9417-C4E043E10ABE}"/>
              </a:ext>
            </a:extLst>
          </p:cNvPr>
          <p:cNvSpPr txBox="1"/>
          <p:nvPr/>
        </p:nvSpPr>
        <p:spPr>
          <a:xfrm>
            <a:off x="179511" y="655236"/>
            <a:ext cx="8720899" cy="4324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A previsão do diferimento/parcelamento provavelmente diminuirá o ingresso de medidas judiciais sobre o tema, porém é possível que a discussão permaneça na esfera judicial. </a:t>
            </a:r>
          </a:p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endParaRPr lang="pt-BR" sz="10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Destaca-se que os recursos referentes a Conta-COVID serão considerados passivos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regulatórios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, a serem revertidos como componente financeiro negativo até os processos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tarifários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de 2022, cuja remuneração será a taxa referencial da SELIC, salvo as disposições dos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arts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. 6º e 7º.</a:t>
            </a:r>
          </a:p>
        </p:txBody>
      </p:sp>
    </p:spTree>
    <p:extLst>
      <p:ext uri="{BB962C8B-B14F-4D97-AF65-F5344CB8AC3E}">
        <p14:creationId xmlns:p14="http://schemas.microsoft.com/office/powerpoint/2010/main" val="3925886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Irla\Desktop\TRABALHOS HUGO 2018\BRAIN\07 - 06 abr 18 - Papelaria - Tomanik Martiniano\logo-Tomanik-Martini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60059" cy="40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7AD79E9-E5C4-6F42-9F63-0832BC6A2AFC}"/>
              </a:ext>
            </a:extLst>
          </p:cNvPr>
          <p:cNvSpPr/>
          <p:nvPr/>
        </p:nvSpPr>
        <p:spPr>
          <a:xfrm>
            <a:off x="971600" y="-27384"/>
            <a:ext cx="8140662" cy="70788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pt-BR" sz="4000" cap="none" spc="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Georgia" panose="02040502050405020303" pitchFamily="18" charset="0"/>
                <a:ea typeface="Cambria Math" panose="02040503050406030204" pitchFamily="18" charset="0"/>
              </a:rPr>
              <a:t>Liberação de Recursos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3AB8C5A-C334-874C-9417-C4E043E10ABE}"/>
              </a:ext>
            </a:extLst>
          </p:cNvPr>
          <p:cNvSpPr txBox="1"/>
          <p:nvPr/>
        </p:nvSpPr>
        <p:spPr>
          <a:xfrm>
            <a:off x="179511" y="579868"/>
            <a:ext cx="8720899" cy="5801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A CCEE deverá:</a:t>
            </a:r>
          </a:p>
          <a:p>
            <a:pPr>
              <a:lnSpc>
                <a:spcPct val="150000"/>
              </a:lnSpc>
            </a:pPr>
            <a:endParaRPr lang="pt-BR" sz="10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(a) manter saldo suficiente na Conta-COVID para assegurar o fluxo de pagamentos das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operações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de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crédito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e montantes para constituição de garantias;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  <a:p>
            <a:pPr algn="just">
              <a:lnSpc>
                <a:spcPct val="150000"/>
              </a:lnSpc>
            </a:pP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(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b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) eventual saldo poderá ser destinado à quitação antecipada da Conta-COVID desde que seja igual ou superior ao saldo devedor; e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  <a:p>
            <a:pPr algn="just">
              <a:lnSpc>
                <a:spcPct val="150000"/>
              </a:lnSpc>
            </a:pP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(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c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) ceder fiduciariamente ou empenhar os direitos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creditórios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devidos pela CDE à Conta-COVID, incluindo o saldo da Conta-COVID e das demais contas vinculadas à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operação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, em favor dos credores.</a:t>
            </a:r>
          </a:p>
        </p:txBody>
      </p:sp>
    </p:spTree>
    <p:extLst>
      <p:ext uri="{BB962C8B-B14F-4D97-AF65-F5344CB8AC3E}">
        <p14:creationId xmlns:p14="http://schemas.microsoft.com/office/powerpoint/2010/main" val="202918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Irla\Desktop\TRABALHOS HUGO 2018\BRAIN\07 - 06 abr 18 - Papelaria - Tomanik Martiniano\logo-Tomanik-Martini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60059" cy="40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ítulo 10">
            <a:extLst>
              <a:ext uri="{FF2B5EF4-FFF2-40B4-BE49-F238E27FC236}">
                <a16:creationId xmlns:a16="http://schemas.microsoft.com/office/drawing/2014/main" id="{050713C7-53E3-F544-919E-17FF536D2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7904" y="1916832"/>
            <a:ext cx="5436096" cy="1512168"/>
          </a:xfrm>
        </p:spPr>
        <p:txBody>
          <a:bodyPr>
            <a:normAutofit/>
          </a:bodyPr>
          <a:lstStyle/>
          <a:p>
            <a:r>
              <a:rPr lang="pt-BR" b="1" i="1" dirty="0">
                <a:solidFill>
                  <a:srgbClr val="002060"/>
                </a:solidFill>
                <a:latin typeface="Georgia" panose="02040502050405020303" pitchFamily="18" charset="0"/>
              </a:rPr>
              <a:t>Requisitos - Distribuidoras</a:t>
            </a:r>
          </a:p>
        </p:txBody>
      </p:sp>
    </p:spTree>
    <p:extLst>
      <p:ext uri="{BB962C8B-B14F-4D97-AF65-F5344CB8AC3E}">
        <p14:creationId xmlns:p14="http://schemas.microsoft.com/office/powerpoint/2010/main" val="961834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Irla\Desktop\TRABALHOS HUGO 2018\BRAIN\07 - 06 abr 18 - Papelaria - Tomanik Martiniano\logo-Tomanik-Martini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60059" cy="40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7AD79E9-E5C4-6F42-9F63-0832BC6A2AFC}"/>
              </a:ext>
            </a:extLst>
          </p:cNvPr>
          <p:cNvSpPr/>
          <p:nvPr/>
        </p:nvSpPr>
        <p:spPr>
          <a:xfrm>
            <a:off x="971600" y="-27384"/>
            <a:ext cx="8140662" cy="70788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pt-BR" sz="4000" cap="none" spc="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Georgia" panose="02040502050405020303" pitchFamily="18" charset="0"/>
                <a:ea typeface="Cambria Math" panose="02040503050406030204" pitchFamily="18" charset="0"/>
              </a:rPr>
              <a:t>Requisitos - Distribuidoras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3AB8C5A-C334-874C-9417-C4E043E10ABE}"/>
              </a:ext>
            </a:extLst>
          </p:cNvPr>
          <p:cNvSpPr txBox="1"/>
          <p:nvPr/>
        </p:nvSpPr>
        <p:spPr>
          <a:xfrm>
            <a:off x="179511" y="579868"/>
            <a:ext cx="872089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288" indent="-14288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 O referido Decreto impõe algumas condições para que as distribuidoras possam receber os recursos da Conta-COVID. 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(c.1) expressa anuência às disposições do referido Decreto; 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(c.2) vedação de pedidos de suspensão/redução dos volumes de energia contratados com base em diminuição do consumo até dezembro/2020, salvos as hipóteses previstas na legislação setorial; 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(c.3) concordância acerca da limitação, em caso de inadimplemento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intrassetorial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, da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distribuição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de dividendos e dos pagamentos de juros sobre capital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próprio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ao percentual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mínimo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de 25% do lucro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líquido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; e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(c.4)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renúncia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ao direito de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discussão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, em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âmbito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judicial ou arbitral, salvo discussão acerca da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recomposição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do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equilíbrio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econômico-financeiro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do contratos de concessão/permissão.</a:t>
            </a:r>
          </a:p>
        </p:txBody>
      </p:sp>
    </p:spTree>
    <p:extLst>
      <p:ext uri="{BB962C8B-B14F-4D97-AF65-F5344CB8AC3E}">
        <p14:creationId xmlns:p14="http://schemas.microsoft.com/office/powerpoint/2010/main" val="894014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Irla\Desktop\TRABALHOS HUGO 2018\BRAIN\07 - 06 abr 18 - Papelaria - Tomanik Martiniano\logo-Tomanik-Martini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60059" cy="40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ítulo 10">
            <a:extLst>
              <a:ext uri="{FF2B5EF4-FFF2-40B4-BE49-F238E27FC236}">
                <a16:creationId xmlns:a16="http://schemas.microsoft.com/office/drawing/2014/main" id="{050713C7-53E3-F544-919E-17FF536D2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7904" y="1916832"/>
            <a:ext cx="5436096" cy="1512168"/>
          </a:xfrm>
        </p:spPr>
        <p:txBody>
          <a:bodyPr>
            <a:normAutofit fontScale="90000"/>
          </a:bodyPr>
          <a:lstStyle/>
          <a:p>
            <a:r>
              <a:rPr lang="pt-BR" b="1" i="1" dirty="0">
                <a:solidFill>
                  <a:srgbClr val="002060"/>
                </a:solidFill>
                <a:latin typeface="Georgia" panose="02040502050405020303" pitchFamily="18" charset="0"/>
              </a:rPr>
              <a:t>Amortização da Operação Financeira </a:t>
            </a:r>
            <a:br>
              <a:rPr lang="pt-BR" b="1" dirty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pt-BR" b="1" i="1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5981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Irla\Desktop\TRABALHOS HUGO 2018\BRAIN\07 - 06 abr 18 - Papelaria - Tomanik Martiniano\logo-Tomanik-Martini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60059" cy="40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7AD79E9-E5C4-6F42-9F63-0832BC6A2AFC}"/>
              </a:ext>
            </a:extLst>
          </p:cNvPr>
          <p:cNvSpPr/>
          <p:nvPr/>
        </p:nvSpPr>
        <p:spPr>
          <a:xfrm>
            <a:off x="971600" y="-27384"/>
            <a:ext cx="8140662" cy="70788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pt-BR" sz="4000" cap="none" spc="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Georgia" panose="02040502050405020303" pitchFamily="18" charset="0"/>
                <a:ea typeface="Cambria Math" panose="02040503050406030204" pitchFamily="18" charset="0"/>
              </a:rPr>
              <a:t>Amortização - Operação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3AB8C5A-C334-874C-9417-C4E043E10ABE}"/>
              </a:ext>
            </a:extLst>
          </p:cNvPr>
          <p:cNvSpPr txBox="1"/>
          <p:nvPr/>
        </p:nvSpPr>
        <p:spPr>
          <a:xfrm>
            <a:off x="179511" y="486241"/>
            <a:ext cx="8720899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288" indent="-14288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 Segundo o art. 3º do referido Decreto, a ANEEL fixará as quotas da CDE específicas para a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amortização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das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operações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financeiras contratadas pela CCEE, cujos critérios são os seguintes:</a:t>
            </a:r>
          </a:p>
          <a:p>
            <a:r>
              <a:rPr lang="pt-BR" dirty="0"/>
              <a:t> 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(d.1) as quotas ordinárias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serão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individualizadas e proporcionais aos valores de cada distribuidora,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incluídos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os custos administrativos, financeiros e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tributários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, inclusive os suportados pela CCEE; 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(d.2) as quotas serão provenientes exclusivamente de encargo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tarifário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adicional da CDE, por meio da Tarifa de Uso do Sistema de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Distribuição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– (TUSD) ou da Tarifa de Energia – (TE), ou de ambas. 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É importante frisar que esse ponto será objeto de discussão, pois eventual custo poderá ser atribuído indevidamente ao Consumidor Livre, o que caracterizará eventual subsídio cruzado, portanto, será necessário aguardar a regulação da ANEEL sobre o tema. </a:t>
            </a:r>
          </a:p>
        </p:txBody>
      </p:sp>
    </p:spTree>
    <p:extLst>
      <p:ext uri="{BB962C8B-B14F-4D97-AF65-F5344CB8AC3E}">
        <p14:creationId xmlns:p14="http://schemas.microsoft.com/office/powerpoint/2010/main" val="1618945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Irla\Desktop\TRABALHOS HUGO 2018\BRAIN\07 - 06 abr 18 - Papelaria - Tomanik Martiniano\logo-Tomanik-Martini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60059" cy="40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7AD79E9-E5C4-6F42-9F63-0832BC6A2AFC}"/>
              </a:ext>
            </a:extLst>
          </p:cNvPr>
          <p:cNvSpPr/>
          <p:nvPr/>
        </p:nvSpPr>
        <p:spPr>
          <a:xfrm>
            <a:off x="971600" y="-27384"/>
            <a:ext cx="8140662" cy="70788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pt-BR" sz="4000" cap="none" spc="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Georgia" panose="02040502050405020303" pitchFamily="18" charset="0"/>
                <a:ea typeface="Cambria Math" panose="02040503050406030204" pitchFamily="18" charset="0"/>
              </a:rPr>
              <a:t>Amortização - Operação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3AB8C5A-C334-874C-9417-C4E043E10ABE}"/>
              </a:ext>
            </a:extLst>
          </p:cNvPr>
          <p:cNvSpPr txBox="1"/>
          <p:nvPr/>
        </p:nvSpPr>
        <p:spPr>
          <a:xfrm>
            <a:off x="179511" y="596295"/>
            <a:ext cx="872089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(d.3) as quotas serão consideradas na cobertura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tarifária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das distribuidoras a partir dos processos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tarifários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de 2021; 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Ou seja, no ano de 2021 os consumidores sofrerão um aumento em suas faturas de energia elétrica, em decorrência da operação Conta-COVID. </a:t>
            </a:r>
          </a:p>
          <a:p>
            <a:pPr algn="just"/>
            <a:endParaRPr lang="pt-BR" sz="22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(d.4) as quotas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serão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majoradas para a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constituição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de reserva de liquidez equivalente a, no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mínimo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, 10% dos valores necessárias para a Conta-COVID;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(d.5) os recursos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serão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repassados da CDE para a Conta- COVID para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liquidação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do principal e dos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acessórios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, bem como para a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constituição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de garantias das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operações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que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poderão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ser amortizadas no prazo estipulado ou de forma antecipada desde que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não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resulte em aumento do custo para os consumidores. </a:t>
            </a:r>
          </a:p>
        </p:txBody>
      </p:sp>
    </p:spTree>
    <p:extLst>
      <p:ext uri="{BB962C8B-B14F-4D97-AF65-F5344CB8AC3E}">
        <p14:creationId xmlns:p14="http://schemas.microsoft.com/office/powerpoint/2010/main" val="2187415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Irla\Desktop\TRABALHOS HUGO 2018\BRAIN\07 - 06 abr 18 - Papelaria - Tomanik Martiniano\logo-Tomanik-Martini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60059" cy="40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7AD79E9-E5C4-6F42-9F63-0832BC6A2AFC}"/>
              </a:ext>
            </a:extLst>
          </p:cNvPr>
          <p:cNvSpPr/>
          <p:nvPr/>
        </p:nvSpPr>
        <p:spPr>
          <a:xfrm>
            <a:off x="971600" y="-27384"/>
            <a:ext cx="8140662" cy="70788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pt-BR" sz="4000" cap="none" spc="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Georgia" panose="02040502050405020303" pitchFamily="18" charset="0"/>
                <a:ea typeface="Cambria Math" panose="02040503050406030204" pitchFamily="18" charset="0"/>
              </a:rPr>
              <a:t>Amortização - Operação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3AB8C5A-C334-874C-9417-C4E043E10ABE}"/>
              </a:ext>
            </a:extLst>
          </p:cNvPr>
          <p:cNvSpPr txBox="1"/>
          <p:nvPr/>
        </p:nvSpPr>
        <p:spPr>
          <a:xfrm>
            <a:off x="179511" y="596295"/>
            <a:ext cx="872089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(d.6) os consumidores que deixarem o Ambiente de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Contratação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Regulada – (ACR) e exercerem a opção de migração para o Ambiente de Contratação Livre – (ACL), a partir de 08.04.2020,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permanecerão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obrigados a pagar as quotas da Conta-COVID. 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(d.7) eventual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insuficiência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de recursos para o pagamento das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operações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financeiras será suprida mediante quotas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extraordinárias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a serem recolhidas pelas distribuidoras.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É provável que os montantes definidos pela Conta-COVID sejam suficientes para atenuar os impactos oriundos da Pandemia do Novo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Coronavírus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, pois, caso não sejam, o referido ponto poderá ser objeto de grande questionamento pelas distribuidoras.</a:t>
            </a:r>
          </a:p>
          <a:p>
            <a:pPr algn="just"/>
            <a:endParaRPr lang="pt-BR" sz="22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88040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Irla\Desktop\TRABALHOS HUGO 2018\BRAIN\07 - 06 abr 18 - Papelaria - Tomanik Martiniano\logo-Tomanik-Martini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60059" cy="40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ítulo 10">
            <a:extLst>
              <a:ext uri="{FF2B5EF4-FFF2-40B4-BE49-F238E27FC236}">
                <a16:creationId xmlns:a16="http://schemas.microsoft.com/office/drawing/2014/main" id="{050713C7-53E3-F544-919E-17FF536D2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7904" y="1916832"/>
            <a:ext cx="5436096" cy="1512168"/>
          </a:xfrm>
        </p:spPr>
        <p:txBody>
          <a:bodyPr>
            <a:normAutofit fontScale="90000"/>
          </a:bodyPr>
          <a:lstStyle/>
          <a:p>
            <a:r>
              <a:rPr lang="pt-BR" b="1" i="1" dirty="0">
                <a:solidFill>
                  <a:srgbClr val="002060"/>
                </a:solidFill>
                <a:latin typeface="Georgia" panose="02040502050405020303" pitchFamily="18" charset="0"/>
              </a:rPr>
              <a:t>Demais pontos relevantes</a:t>
            </a:r>
            <a:br>
              <a:rPr lang="pt-BR" b="1" dirty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pt-BR" b="1" i="1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92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Irla\Desktop\TRABALHOS HUGO 2018\BRAIN\07 - 06 abr 18 - Papelaria - Tomanik Martiniano\logo-Tomanik-Martini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60059" cy="40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7AD79E9-E5C4-6F42-9F63-0832BC6A2AFC}"/>
              </a:ext>
            </a:extLst>
          </p:cNvPr>
          <p:cNvSpPr/>
          <p:nvPr/>
        </p:nvSpPr>
        <p:spPr>
          <a:xfrm>
            <a:off x="1835696" y="-27384"/>
            <a:ext cx="7276566" cy="70788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pt-BR" sz="4000" cap="none" spc="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Georgia" panose="02040502050405020303" pitchFamily="18" charset="0"/>
                <a:ea typeface="Cambria Math" panose="02040503050406030204" pitchFamily="18" charset="0"/>
              </a:rPr>
              <a:t>Demais – pontos relevantes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3AB8C5A-C334-874C-9417-C4E043E10ABE}"/>
              </a:ext>
            </a:extLst>
          </p:cNvPr>
          <p:cNvSpPr txBox="1"/>
          <p:nvPr/>
        </p:nvSpPr>
        <p:spPr>
          <a:xfrm>
            <a:off x="179511" y="578713"/>
            <a:ext cx="8720899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O Decreto nº 10.350, de 2020, prevê, ainda: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(e.1) que eventual necessidade de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recomposição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do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equilíbrio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econômico-financeiro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de contratos de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concessão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e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permissão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será apreciada pela ANEEL. 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(e.2) que, embora os custos ordinários da operação sejam arcados pelos consumidores, as distribuidoras poderão efetuar o ressarcimento aos consumidores, caso (a) gradação do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benefício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ou da utilidade, potencial ou efetiva,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atribuível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aos consumidores; (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b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) o ressarcimento, por meio das tarifas, seja realizado de forma concomitante ao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reequilíbrio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; e (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c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) observe a regulação da ANEEL.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(e.3) a redução da reserva de garantia do Programa de Incentivo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às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Fontes Alternativas de Energia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Elétrica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– (PROINFA) para metade de um duodécimo da quota anual.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95181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A5F455BA-9154-BF4E-BB01-B9FC7967C9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1404664" y="-963488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Irla\Desktop\TRABALHOS HUGO 2018\BRAIN\07 - 06 abr 18 - Papelaria - Tomanik Martiniano\logo-Tomanik-Martini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60059" cy="40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7AD79E9-E5C4-6F42-9F63-0832BC6A2AFC}"/>
              </a:ext>
            </a:extLst>
          </p:cNvPr>
          <p:cNvSpPr/>
          <p:nvPr/>
        </p:nvSpPr>
        <p:spPr>
          <a:xfrm>
            <a:off x="3740658" y="-27384"/>
            <a:ext cx="5439854" cy="70788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pt-BR" sz="4000" b="1" cap="none" spc="0" dirty="0">
                <a:ln w="10541" cmpd="sng">
                  <a:noFill/>
                  <a:prstDash val="solid"/>
                </a:ln>
                <a:solidFill>
                  <a:srgbClr val="002060"/>
                </a:solidFill>
                <a:latin typeface="Georgia" panose="02040502050405020303" pitchFamily="18" charset="0"/>
                <a:ea typeface="Cambria Math" panose="02040503050406030204" pitchFamily="18" charset="0"/>
              </a:rPr>
              <a:t>Agenda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AA7ADBBC-2587-B643-BF2B-6D87278E855F}"/>
              </a:ext>
            </a:extLst>
          </p:cNvPr>
          <p:cNvSpPr/>
          <p:nvPr/>
        </p:nvSpPr>
        <p:spPr>
          <a:xfrm>
            <a:off x="179512" y="548680"/>
            <a:ext cx="8770812" cy="5080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r>
              <a:rPr lang="pt-BR" sz="2400" b="1" dirty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Medida Provisória 950/2020</a:t>
            </a:r>
            <a:endParaRPr lang="pt-BR" sz="2400" b="1" dirty="0">
              <a:solidFill>
                <a:srgbClr val="002060"/>
              </a:solidFill>
              <a:latin typeface="Georgia" charset="0"/>
            </a:endParaRPr>
          </a:p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endParaRPr lang="pt-BR" sz="1500" b="1" dirty="0">
              <a:solidFill>
                <a:srgbClr val="00206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r>
              <a:rPr lang="pt-BR" sz="2400" b="1" dirty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Decreto nº 10.350/2020 – Conta-COVID</a:t>
            </a:r>
          </a:p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endParaRPr lang="pt-BR" sz="1500" b="1" dirty="0">
              <a:solidFill>
                <a:srgbClr val="00206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r>
              <a:rPr lang="pt-BR" sz="2400" b="1" dirty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Liberação dos Recursos</a:t>
            </a:r>
            <a:endParaRPr lang="pt-BR" sz="2400" b="1" dirty="0">
              <a:solidFill>
                <a:srgbClr val="002060"/>
              </a:solidFill>
              <a:latin typeface="Georgia" charset="0"/>
            </a:endParaRPr>
          </a:p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endParaRPr lang="pt-BR" sz="1500" b="1" dirty="0">
              <a:solidFill>
                <a:srgbClr val="00206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r>
              <a:rPr lang="pt-BR" sz="2400" b="1" dirty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Requisitos - Distribuidoras</a:t>
            </a:r>
          </a:p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endParaRPr lang="pt-BR" sz="1500" b="1" dirty="0">
              <a:solidFill>
                <a:srgbClr val="00206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r>
              <a:rPr lang="pt-BR" sz="2400" b="1" dirty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Amortização da Operação Financeira</a:t>
            </a:r>
          </a:p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endParaRPr lang="pt-BR" sz="1500" b="1" dirty="0">
              <a:solidFill>
                <a:srgbClr val="00206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r>
              <a:rPr lang="pt-BR" sz="2400" b="1" dirty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Demais pontos relevantes</a:t>
            </a:r>
          </a:p>
        </p:txBody>
      </p:sp>
    </p:spTree>
    <p:extLst>
      <p:ext uri="{BB962C8B-B14F-4D97-AF65-F5344CB8AC3E}">
        <p14:creationId xmlns:p14="http://schemas.microsoft.com/office/powerpoint/2010/main" val="2449283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Irla\Desktop\TRABALHOS HUGO 2018\BRAIN\07 - 06 abr 18 - Papelaria - Tomanik Martiniano\logo-Tomanik-Martini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60059" cy="40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7AD79E9-E5C4-6F42-9F63-0832BC6A2AFC}"/>
              </a:ext>
            </a:extLst>
          </p:cNvPr>
          <p:cNvSpPr/>
          <p:nvPr/>
        </p:nvSpPr>
        <p:spPr>
          <a:xfrm>
            <a:off x="1835696" y="-27384"/>
            <a:ext cx="7276566" cy="70788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pt-BR" sz="4000" cap="none" spc="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Georgia" panose="02040502050405020303" pitchFamily="18" charset="0"/>
                <a:ea typeface="Cambria Math" panose="02040503050406030204" pitchFamily="18" charset="0"/>
              </a:rPr>
              <a:t>Demais – pontos relevantes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3AB8C5A-C334-874C-9417-C4E043E10ABE}"/>
              </a:ext>
            </a:extLst>
          </p:cNvPr>
          <p:cNvSpPr txBox="1"/>
          <p:nvPr/>
        </p:nvSpPr>
        <p:spPr>
          <a:xfrm>
            <a:off x="179511" y="578713"/>
            <a:ext cx="8720899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O Decreto nº 10.350, de 2020, prevê, ainda: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  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(e.4) que os eventos a seguir serão caracterizados como exposição involuntária das distribuidoras de energia: 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(e.4.1)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alterações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na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distribuição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de quotas de Itaipu Binacional, do PROINFA ou, a partir do ano de 2013, das Usinas Angra 1 e Angra 2;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(e.4.2)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exercício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da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opção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de compra por consumidores livres e especiais; e 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(e.4.3)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redução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de carga decorrente dos efeitos da Pandemia da Novo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Coronavírus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, nos termos da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regulação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da ANEEL. </a:t>
            </a:r>
          </a:p>
        </p:txBody>
      </p:sp>
    </p:spTree>
    <p:extLst>
      <p:ext uri="{BB962C8B-B14F-4D97-AF65-F5344CB8AC3E}">
        <p14:creationId xmlns:p14="http://schemas.microsoft.com/office/powerpoint/2010/main" val="13219403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ângulo 8"/>
          <p:cNvSpPr/>
          <p:nvPr/>
        </p:nvSpPr>
        <p:spPr>
          <a:xfrm>
            <a:off x="3024336" y="4060810"/>
            <a:ext cx="522007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Urias Martiniano Garcia Neto</a:t>
            </a:r>
          </a:p>
          <a:p>
            <a:pPr algn="ctr"/>
            <a:endParaRPr lang="pt-BR" b="1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pt-BR" dirty="0" err="1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Cel</a:t>
            </a:r>
            <a:r>
              <a:rPr lang="pt-BR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 +55 11 97340 8819</a:t>
            </a:r>
          </a:p>
          <a:p>
            <a:pPr algn="ctr"/>
            <a:r>
              <a:rPr lang="pt-BR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E-mail: urias@tomasa.adv.br</a:t>
            </a:r>
          </a:p>
          <a:p>
            <a:pPr algn="ctr"/>
            <a:endParaRPr lang="pt-BR" sz="2000" b="1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619672" y="2132856"/>
            <a:ext cx="42484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66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Obrigado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6378556" y="135634"/>
            <a:ext cx="2771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1000" dirty="0">
                <a:latin typeface="Georgia" panose="02040502050405020303" pitchFamily="18" charset="0"/>
              </a:rPr>
              <a:t>Avenida Paulista 37  4ª Andar  conj. 41 </a:t>
            </a:r>
          </a:p>
          <a:p>
            <a:pPr algn="r"/>
            <a:r>
              <a:rPr lang="pt-BR" sz="1000" dirty="0">
                <a:latin typeface="Georgia" panose="02040502050405020303" pitchFamily="18" charset="0"/>
              </a:rPr>
              <a:t>HQ Parque Cultural Paulista – Bela Vista</a:t>
            </a:r>
          </a:p>
          <a:p>
            <a:pPr algn="r"/>
            <a:r>
              <a:rPr lang="pt-BR" sz="1000" dirty="0">
                <a:latin typeface="Georgia" panose="02040502050405020303" pitchFamily="18" charset="0"/>
              </a:rPr>
              <a:t>CEP 01311-902 - São Paulo/SP – Brasil</a:t>
            </a:r>
          </a:p>
          <a:p>
            <a:pPr algn="r"/>
            <a:r>
              <a:rPr lang="pt-BR" sz="1000" dirty="0">
                <a:latin typeface="Georgia" panose="02040502050405020303" pitchFamily="18" charset="0"/>
              </a:rPr>
              <a:t>Tel.: +55 11 2246 2743 </a:t>
            </a:r>
          </a:p>
          <a:p>
            <a:pPr algn="r"/>
            <a:r>
              <a:rPr lang="pt-BR" sz="1000" dirty="0">
                <a:latin typeface="Georgia" panose="02040502050405020303" pitchFamily="18" charset="0"/>
              </a:rPr>
              <a:t>Fax: +55 11 2246 2799</a:t>
            </a:r>
          </a:p>
          <a:p>
            <a:pPr algn="r"/>
            <a:r>
              <a:rPr lang="pt-BR" sz="1000" dirty="0">
                <a:latin typeface="Georgia" panose="02040502050405020303" pitchFamily="18" charset="0"/>
              </a:rPr>
              <a:t>www.tomanikpompeu.adv.br</a:t>
            </a:r>
            <a:endParaRPr lang="pt-BR" sz="1400" b="1" dirty="0">
              <a:latin typeface="Georgia" panose="02040502050405020303" pitchFamily="18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4FE8DE86-D3CE-E94C-B1C8-753C1DB599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180" y="-99392"/>
            <a:ext cx="3588060" cy="14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95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Irla\Desktop\TRABALHOS HUGO 2018\BRAIN\07 - 06 abr 18 - Papelaria - Tomanik Martiniano\logo-Tomanik-Martini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60059" cy="40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ítulo 10">
            <a:extLst>
              <a:ext uri="{FF2B5EF4-FFF2-40B4-BE49-F238E27FC236}">
                <a16:creationId xmlns:a16="http://schemas.microsoft.com/office/drawing/2014/main" id="{050713C7-53E3-F544-919E-17FF536D2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7904" y="1916832"/>
            <a:ext cx="5436096" cy="1512168"/>
          </a:xfrm>
        </p:spPr>
        <p:txBody>
          <a:bodyPr>
            <a:normAutofit fontScale="90000"/>
          </a:bodyPr>
          <a:lstStyle/>
          <a:p>
            <a:r>
              <a:rPr lang="pt-BR" b="1" i="1" dirty="0">
                <a:solidFill>
                  <a:srgbClr val="002060"/>
                </a:solidFill>
                <a:latin typeface="Georgia" panose="02040502050405020303" pitchFamily="18" charset="0"/>
              </a:rPr>
              <a:t>Medida Provisória nº 950/2020</a:t>
            </a:r>
          </a:p>
        </p:txBody>
      </p:sp>
    </p:spTree>
    <p:extLst>
      <p:ext uri="{BB962C8B-B14F-4D97-AF65-F5344CB8AC3E}">
        <p14:creationId xmlns:p14="http://schemas.microsoft.com/office/powerpoint/2010/main" val="4046696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Irla\Desktop\TRABALHOS HUGO 2018\BRAIN\07 - 06 abr 18 - Papelaria - Tomanik Martiniano\logo-Tomanik-Martini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60059" cy="40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7AD79E9-E5C4-6F42-9F63-0832BC6A2AFC}"/>
              </a:ext>
            </a:extLst>
          </p:cNvPr>
          <p:cNvSpPr/>
          <p:nvPr/>
        </p:nvSpPr>
        <p:spPr>
          <a:xfrm>
            <a:off x="971600" y="-27384"/>
            <a:ext cx="8140662" cy="70788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pt-BR" sz="4000" cap="none" spc="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Georgia" panose="02040502050405020303" pitchFamily="18" charset="0"/>
                <a:ea typeface="Cambria Math" panose="02040503050406030204" pitchFamily="18" charset="0"/>
              </a:rPr>
              <a:t>Medida Provisória nº 950/2020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3AB8C5A-C334-874C-9417-C4E043E10ABE}"/>
              </a:ext>
            </a:extLst>
          </p:cNvPr>
          <p:cNvSpPr txBox="1"/>
          <p:nvPr/>
        </p:nvSpPr>
        <p:spPr>
          <a:xfrm>
            <a:off x="179511" y="655236"/>
            <a:ext cx="8720899" cy="557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O Governo Federal publicou o Decreto nº 10.350, de 2020, que regulamenta a Medida Provisória nº 950/2020. </a:t>
            </a:r>
          </a:p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endParaRPr lang="pt-BR" sz="10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É essencial destacar que a referida Medida Provisória versa sobre as medidas temporárias emergenciais destinadas ao setor elétrico para enfrentamento da Pandemia de </a:t>
            </a:r>
            <a:r>
              <a:rPr lang="pt-BR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Coronavírus</a:t>
            </a: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(COVID-19), dentre elas, destaca-se:</a:t>
            </a:r>
            <a:endParaRPr lang="pt-BR" sz="10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Ø"/>
            </a:pPr>
            <a:endParaRPr lang="pt-BR" sz="10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a previsão de que a  Conta de Desenvolvimento Energético – (“CDE”) será responsável por prover recursos, exclusivamente por meio de encargo tarifário, para permitir a amortização de operações financeiras vinculadas ao COVID-19.</a:t>
            </a:r>
          </a:p>
        </p:txBody>
      </p:sp>
    </p:spTree>
    <p:extLst>
      <p:ext uri="{BB962C8B-B14F-4D97-AF65-F5344CB8AC3E}">
        <p14:creationId xmlns:p14="http://schemas.microsoft.com/office/powerpoint/2010/main" val="1332845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Irla\Desktop\TRABALHOS HUGO 2018\BRAIN\07 - 06 abr 18 - Papelaria - Tomanik Martiniano\logo-Tomanik-Martini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60059" cy="40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ítulo 10">
            <a:extLst>
              <a:ext uri="{FF2B5EF4-FFF2-40B4-BE49-F238E27FC236}">
                <a16:creationId xmlns:a16="http://schemas.microsoft.com/office/drawing/2014/main" id="{050713C7-53E3-F544-919E-17FF536D2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7904" y="1916832"/>
            <a:ext cx="5436096" cy="1512168"/>
          </a:xfrm>
        </p:spPr>
        <p:txBody>
          <a:bodyPr>
            <a:normAutofit/>
          </a:bodyPr>
          <a:lstStyle/>
          <a:p>
            <a:r>
              <a:rPr lang="pt-BR" b="1" i="1" dirty="0">
                <a:solidFill>
                  <a:srgbClr val="002060"/>
                </a:solidFill>
                <a:latin typeface="Georgia" panose="02040502050405020303" pitchFamily="18" charset="0"/>
              </a:rPr>
              <a:t>Conta-COVID</a:t>
            </a:r>
          </a:p>
        </p:txBody>
      </p:sp>
    </p:spTree>
    <p:extLst>
      <p:ext uri="{BB962C8B-B14F-4D97-AF65-F5344CB8AC3E}">
        <p14:creationId xmlns:p14="http://schemas.microsoft.com/office/powerpoint/2010/main" val="2563415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Irla\Desktop\TRABALHOS HUGO 2018\BRAIN\07 - 06 abr 18 - Papelaria - Tomanik Martiniano\logo-Tomanik-Martini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60059" cy="40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7AD79E9-E5C4-6F42-9F63-0832BC6A2AFC}"/>
              </a:ext>
            </a:extLst>
          </p:cNvPr>
          <p:cNvSpPr/>
          <p:nvPr/>
        </p:nvSpPr>
        <p:spPr>
          <a:xfrm>
            <a:off x="971600" y="-27384"/>
            <a:ext cx="8140662" cy="70788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pt-BR" sz="4000" cap="none" spc="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Georgia" panose="02040502050405020303" pitchFamily="18" charset="0"/>
                <a:ea typeface="Cambria Math" panose="02040503050406030204" pitchFamily="18" charset="0"/>
              </a:rPr>
              <a:t>Conta-COVID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3AB8C5A-C334-874C-9417-C4E043E10ABE}"/>
              </a:ext>
            </a:extLst>
          </p:cNvPr>
          <p:cNvSpPr txBox="1"/>
          <p:nvPr/>
        </p:nvSpPr>
        <p:spPr>
          <a:xfrm>
            <a:off x="179511" y="655236"/>
            <a:ext cx="8720899" cy="557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A gestão e a contratação das operações de créditos relativos à Conta-COVID serão realizados pela Câmara de Comercialização de Energia Elétrica – (“CCEE”).</a:t>
            </a:r>
          </a:p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endParaRPr lang="pt-BR" sz="10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A CCEE deverá repassar diretamente, após autorização da Agência Nacional de Energia Elétrica – (“ANEEL”), os recursos às distribuidoras de energia.</a:t>
            </a:r>
          </a:p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endParaRPr lang="pt-BR" sz="10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Caberá a ANEEL a regulação sobre a contratação das operações de créditos relativos à Conta-COVID e movimentação da referida conta. </a:t>
            </a:r>
          </a:p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endParaRPr lang="pt-BR" sz="22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52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Irla\Desktop\TRABALHOS HUGO 2018\BRAIN\07 - 06 abr 18 - Papelaria - Tomanik Martiniano\logo-Tomanik-Martini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60059" cy="40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7AD79E9-E5C4-6F42-9F63-0832BC6A2AFC}"/>
              </a:ext>
            </a:extLst>
          </p:cNvPr>
          <p:cNvSpPr/>
          <p:nvPr/>
        </p:nvSpPr>
        <p:spPr>
          <a:xfrm>
            <a:off x="971600" y="-27384"/>
            <a:ext cx="8140662" cy="70788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pt-BR" sz="4000" cap="none" spc="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Georgia" panose="02040502050405020303" pitchFamily="18" charset="0"/>
                <a:ea typeface="Cambria Math" panose="02040503050406030204" pitchFamily="18" charset="0"/>
              </a:rPr>
              <a:t>Conta-COVID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3AB8C5A-C334-874C-9417-C4E043E10ABE}"/>
              </a:ext>
            </a:extLst>
          </p:cNvPr>
          <p:cNvSpPr txBox="1"/>
          <p:nvPr/>
        </p:nvSpPr>
        <p:spPr>
          <a:xfrm>
            <a:off x="179511" y="655236"/>
            <a:ext cx="8720899" cy="1046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A seguir tabela com as parcelas e prazos dos recursos da Conta-COVID que serão destinados exclusivamente às distribuidoras: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7F65C232-519A-F54B-9957-CD12BFDB47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95801"/>
              </p:ext>
            </p:extLst>
          </p:nvPr>
        </p:nvGraphicFramePr>
        <p:xfrm>
          <a:off x="35496" y="1936968"/>
          <a:ext cx="9019593" cy="4300345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5635217">
                  <a:extLst>
                    <a:ext uri="{9D8B030D-6E8A-4147-A177-3AD203B41FA5}">
                      <a16:colId xmlns:a16="http://schemas.microsoft.com/office/drawing/2014/main" val="68612534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1911803372"/>
                    </a:ext>
                  </a:extLst>
                </a:gridCol>
              </a:tblGrid>
              <a:tr h="286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Georgia" panose="02040502050405020303" pitchFamily="18" charset="0"/>
                        </a:rPr>
                        <a:t>Parcela</a:t>
                      </a:r>
                      <a:endParaRPr lang="pt-BR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Georgia" panose="02040502050405020303" pitchFamily="18" charset="0"/>
                        </a:rPr>
                        <a:t>Prazo</a:t>
                      </a:r>
                      <a:endParaRPr lang="pt-BR" sz="18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3576412"/>
                  </a:ext>
                </a:extLst>
              </a:tr>
              <a:tr h="28669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800" b="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Efeito </a:t>
                      </a:r>
                      <a:r>
                        <a:rPr lang="pt-BR" sz="1800" b="0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sobrecontratação</a:t>
                      </a:r>
                      <a:endParaRPr lang="pt-BR" sz="1800" b="0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80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abril até dezembro/2020.</a:t>
                      </a:r>
                      <a:endParaRPr lang="pt-BR" sz="180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3130838"/>
                  </a:ext>
                </a:extLst>
              </a:tr>
              <a:tr h="86006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800" b="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Saldo em </a:t>
                      </a:r>
                      <a:r>
                        <a:rPr lang="pt-BR" sz="1800" b="0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constituição</a:t>
                      </a:r>
                      <a:r>
                        <a:rPr lang="pt-BR" sz="1800" b="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da Conta de </a:t>
                      </a:r>
                      <a:r>
                        <a:rPr lang="pt-BR" sz="1800" b="0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Compensação</a:t>
                      </a:r>
                      <a:r>
                        <a:rPr lang="pt-BR" sz="1800" b="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de </a:t>
                      </a:r>
                      <a:r>
                        <a:rPr lang="pt-BR" sz="1800" b="0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Variação</a:t>
                      </a:r>
                      <a:r>
                        <a:rPr lang="pt-BR" sz="1800" b="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de Valores de Itens da "Parcela A" – CV</a:t>
                      </a:r>
                      <a:endParaRPr lang="pt-BR" sz="1800" b="0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entre a data de </a:t>
                      </a:r>
                      <a:r>
                        <a:rPr lang="pt-BR" sz="1800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homologação</a:t>
                      </a: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do </a:t>
                      </a:r>
                      <a:r>
                        <a:rPr lang="pt-BR" sz="1800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último</a:t>
                      </a: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processo </a:t>
                      </a:r>
                      <a:r>
                        <a:rPr lang="pt-BR" sz="1800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tarifário</a:t>
                      </a: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até dezembro/2020.</a:t>
                      </a:r>
                      <a:endParaRPr lang="pt-BR" sz="1800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37296501"/>
                  </a:ext>
                </a:extLst>
              </a:tr>
              <a:tr h="28669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800" b="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Neutralidade dos encargos setoriais</a:t>
                      </a:r>
                      <a:endParaRPr lang="pt-BR" sz="1800" b="0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abril até dezembro/2020.</a:t>
                      </a:r>
                      <a:endParaRPr lang="pt-BR" sz="1800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3635422"/>
                  </a:ext>
                </a:extLst>
              </a:tr>
              <a:tr h="86006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800" b="0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Postergação</a:t>
                      </a:r>
                      <a:r>
                        <a:rPr lang="pt-BR" sz="1800" b="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até 30 de junho de 2020 dos resultados dos processos </a:t>
                      </a:r>
                      <a:r>
                        <a:rPr lang="pt-BR" sz="1800" b="0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tarifários</a:t>
                      </a:r>
                      <a:r>
                        <a:rPr lang="pt-BR" sz="1800" b="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de distribuidoras homologados até a mesma data</a:t>
                      </a:r>
                      <a:endParaRPr lang="pt-BR" sz="1800" b="0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enquanto perdurarem os efeitos da </a:t>
                      </a:r>
                      <a:r>
                        <a:rPr lang="pt-BR" sz="1800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postergação</a:t>
                      </a: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.</a:t>
                      </a:r>
                      <a:endParaRPr lang="pt-BR" sz="1800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4905534"/>
                  </a:ext>
                </a:extLst>
              </a:tr>
              <a:tr h="114675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800" b="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Saldo da CVA reconhecido e diferimentos reconhecidos ou revertidos no </a:t>
                      </a:r>
                      <a:r>
                        <a:rPr lang="pt-BR" sz="1800" b="0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último</a:t>
                      </a:r>
                      <a:r>
                        <a:rPr lang="pt-BR" sz="1800" b="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processo </a:t>
                      </a:r>
                      <a:r>
                        <a:rPr lang="pt-BR" sz="1800" b="0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tarifário</a:t>
                      </a:r>
                      <a:r>
                        <a:rPr lang="pt-BR" sz="1800" b="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, que </a:t>
                      </a:r>
                      <a:r>
                        <a:rPr lang="pt-BR" sz="1800" b="0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não</a:t>
                      </a:r>
                      <a:r>
                        <a:rPr lang="pt-BR" sz="1800" b="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tenham sido totalmente amortizados</a:t>
                      </a:r>
                      <a:endParaRPr lang="pt-BR" sz="1800" b="0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-</a:t>
                      </a:r>
                      <a:endParaRPr lang="pt-BR" sz="1800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24678021"/>
                  </a:ext>
                </a:extLst>
              </a:tr>
              <a:tr h="57337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800" b="0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Antecipação</a:t>
                      </a:r>
                      <a:r>
                        <a:rPr lang="pt-BR" sz="1800" b="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do ativo </a:t>
                      </a:r>
                      <a:r>
                        <a:rPr lang="pt-BR" sz="1800" b="0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regulatório</a:t>
                      </a:r>
                      <a:r>
                        <a:rPr lang="pt-BR" sz="1800" b="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 relativo à "Parcela </a:t>
                      </a:r>
                      <a:r>
                        <a:rPr lang="pt-BR" sz="1800" b="0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B</a:t>
                      </a:r>
                      <a:r>
                        <a:rPr lang="pt-BR" sz="1800" b="0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</a:rPr>
                        <a:t>"</a:t>
                      </a:r>
                      <a:endParaRPr lang="pt-BR" sz="1800" b="0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>
                          <a:effectLst/>
                          <a:latin typeface="Georgia" panose="02040502050405020303" pitchFamily="18" charset="0"/>
                        </a:rPr>
                        <a:t>-</a:t>
                      </a:r>
                      <a:endParaRPr lang="pt-BR" sz="1800" dirty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90936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189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Irla\Desktop\TRABALHOS HUGO 2018\BRAIN\07 - 06 abr 18 - Papelaria - Tomanik Martiniano\logo-Tomanik-Martini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60059" cy="40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ítulo 10">
            <a:extLst>
              <a:ext uri="{FF2B5EF4-FFF2-40B4-BE49-F238E27FC236}">
                <a16:creationId xmlns:a16="http://schemas.microsoft.com/office/drawing/2014/main" id="{050713C7-53E3-F544-919E-17FF536D2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7904" y="1916832"/>
            <a:ext cx="5436096" cy="1512168"/>
          </a:xfrm>
        </p:spPr>
        <p:txBody>
          <a:bodyPr>
            <a:normAutofit/>
          </a:bodyPr>
          <a:lstStyle/>
          <a:p>
            <a:r>
              <a:rPr lang="pt-BR" b="1" i="1" dirty="0">
                <a:solidFill>
                  <a:srgbClr val="002060"/>
                </a:solidFill>
                <a:latin typeface="Georgia" panose="02040502050405020303" pitchFamily="18" charset="0"/>
              </a:rPr>
              <a:t>Liberação de Recursos</a:t>
            </a:r>
          </a:p>
        </p:txBody>
      </p:sp>
    </p:spTree>
    <p:extLst>
      <p:ext uri="{BB962C8B-B14F-4D97-AF65-F5344CB8AC3E}">
        <p14:creationId xmlns:p14="http://schemas.microsoft.com/office/powerpoint/2010/main" val="188856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Irla\Desktop\TRABALHOS HUGO 2018\BRAIN\07 - 06 abr 18 - Papelaria - Tomanik Martiniano\logo-Tomanik-Martini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60059" cy="40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7AD79E9-E5C4-6F42-9F63-0832BC6A2AFC}"/>
              </a:ext>
            </a:extLst>
          </p:cNvPr>
          <p:cNvSpPr/>
          <p:nvPr/>
        </p:nvSpPr>
        <p:spPr>
          <a:xfrm>
            <a:off x="971600" y="-27384"/>
            <a:ext cx="8140662" cy="70788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pt-BR" sz="4000" cap="none" spc="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Georgia" panose="02040502050405020303" pitchFamily="18" charset="0"/>
                <a:ea typeface="Cambria Math" panose="02040503050406030204" pitchFamily="18" charset="0"/>
              </a:rPr>
              <a:t>Liberação de Recursos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3AB8C5A-C334-874C-9417-C4E043E10ABE}"/>
              </a:ext>
            </a:extLst>
          </p:cNvPr>
          <p:cNvSpPr txBox="1"/>
          <p:nvPr/>
        </p:nvSpPr>
        <p:spPr>
          <a:xfrm>
            <a:off x="179512" y="600645"/>
            <a:ext cx="8856984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A ANEEL homologará, mensalmente, os montantes que serão pagos para cada distribuidora de energia, devendo observar:</a:t>
            </a:r>
          </a:p>
          <a:p>
            <a:pPr marL="342900" indent="-342900" algn="just">
              <a:lnSpc>
                <a:spcPct val="150000"/>
              </a:lnSpc>
              <a:buFont typeface="Wingdings" charset="2"/>
              <a:buChar char="q"/>
            </a:pPr>
            <a:endParaRPr lang="pt-BR" sz="10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514350" indent="-514350" algn="just">
              <a:lnSpc>
                <a:spcPct val="150000"/>
              </a:lnSpc>
              <a:buAutoNum type="romanLcParenBoth"/>
            </a:pP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a melhor estimativa da diferença acumulada entre a cobertura tarifária e as despesas validadas;</a:t>
            </a:r>
          </a:p>
          <a:p>
            <a:pPr marL="514350" indent="-514350" algn="just">
              <a:lnSpc>
                <a:spcPct val="150000"/>
              </a:lnSpc>
              <a:buAutoNum type="romanLcParenBoth"/>
            </a:pPr>
            <a:endParaRPr lang="pt-BR" sz="10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514350" indent="-514350" algn="just">
              <a:lnSpc>
                <a:spcPct val="150000"/>
              </a:lnSpc>
              <a:buAutoNum type="romanLcParenBoth"/>
            </a:pP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as solicitações de cada distribuidora para parcelas específicas;</a:t>
            </a:r>
          </a:p>
          <a:p>
            <a:pPr marL="514350" indent="-514350" algn="just">
              <a:lnSpc>
                <a:spcPct val="150000"/>
              </a:lnSpc>
              <a:buAutoNum type="romanLcParenBoth"/>
            </a:pPr>
            <a:endParaRPr lang="pt-BR" sz="10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514350" indent="-514350" algn="just">
              <a:lnSpc>
                <a:spcPct val="150000"/>
              </a:lnSpc>
              <a:buAutoNum type="romanLcParenBoth"/>
            </a:pP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o limite de captação definido pela ANEEL; e</a:t>
            </a:r>
          </a:p>
          <a:p>
            <a:pPr marL="514350" indent="-514350" algn="just">
              <a:lnSpc>
                <a:spcPct val="150000"/>
              </a:lnSpc>
              <a:buAutoNum type="romanLcParenBoth"/>
            </a:pPr>
            <a:endParaRPr lang="pt-BR" sz="10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514350" indent="-514350" algn="just">
              <a:lnSpc>
                <a:spcPct val="150000"/>
              </a:lnSpc>
              <a:buAutoNum type="romanLcParenBoth"/>
            </a:pPr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 o eventual diferimento/parcelamento do faturamento da demanda contratada para unidades do grupo A, condicionado ao ressarcimento pelos beneficiários.</a:t>
            </a:r>
          </a:p>
          <a:p>
            <a:pPr algn="just"/>
            <a:r>
              <a:rPr lang="pt-BR" sz="2200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58166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1931</TotalTime>
  <Words>1565</Words>
  <Application>Microsoft Macintosh PowerPoint</Application>
  <PresentationFormat>Apresentação na tela (4:3)</PresentationFormat>
  <Paragraphs>140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 Math</vt:lpstr>
      <vt:lpstr>Georgia</vt:lpstr>
      <vt:lpstr>Times New Roman</vt:lpstr>
      <vt:lpstr>Wingdings</vt:lpstr>
      <vt:lpstr>Office Theme</vt:lpstr>
      <vt:lpstr>Decreto nº 10.350/2020 Conta-COVID</vt:lpstr>
      <vt:lpstr>Apresentação do PowerPoint</vt:lpstr>
      <vt:lpstr>Medida Provisória nº 950/2020</vt:lpstr>
      <vt:lpstr>Apresentação do PowerPoint</vt:lpstr>
      <vt:lpstr>Conta-COVID</vt:lpstr>
      <vt:lpstr>Apresentação do PowerPoint</vt:lpstr>
      <vt:lpstr>Apresentação do PowerPoint</vt:lpstr>
      <vt:lpstr>Liberação de Recursos</vt:lpstr>
      <vt:lpstr>Apresentação do PowerPoint</vt:lpstr>
      <vt:lpstr>Apresentação do PowerPoint</vt:lpstr>
      <vt:lpstr>Apresentação do PowerPoint</vt:lpstr>
      <vt:lpstr>Requisitos - Distribuidoras</vt:lpstr>
      <vt:lpstr>Apresentação do PowerPoint</vt:lpstr>
      <vt:lpstr>Amortização da Operação Financeira   </vt:lpstr>
      <vt:lpstr>Apresentação do PowerPoint</vt:lpstr>
      <vt:lpstr>Apresentação do PowerPoint</vt:lpstr>
      <vt:lpstr>Apresentação do PowerPoint</vt:lpstr>
      <vt:lpstr>Demais pontos relevantes 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Irla Barbosa</dc:creator>
  <cp:lastModifiedBy>Urias Martiniano</cp:lastModifiedBy>
  <cp:revision>153</cp:revision>
  <cp:lastPrinted>2020-05-19T16:52:37Z</cp:lastPrinted>
  <dcterms:created xsi:type="dcterms:W3CDTF">2018-04-30T20:54:46Z</dcterms:created>
  <dcterms:modified xsi:type="dcterms:W3CDTF">2020-05-19T16:52:47Z</dcterms:modified>
</cp:coreProperties>
</file>